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HK Grotesk Light" charset="1" panose="00000400000000000000"/>
      <p:regular r:id="rId11"/>
    </p:embeddedFont>
    <p:embeddedFont>
      <p:font typeface="HK Grotesk Light Bold" charset="1" panose="00000500000000000000"/>
      <p:regular r:id="rId12"/>
    </p:embeddedFont>
    <p:embeddedFont>
      <p:font typeface="HK Grotesk Light Italics" charset="1" panose="00000400000000000000"/>
      <p:regular r:id="rId13"/>
    </p:embeddedFont>
    <p:embeddedFont>
      <p:font typeface="HK Grotesk Light Bold Italics" charset="1" panose="00000500000000000000"/>
      <p:regular r:id="rId14"/>
    </p:embeddedFont>
    <p:embeddedFont>
      <p:font typeface="HK Grotesk Bold" charset="1" panose="00000800000000000000"/>
      <p:regular r:id="rId15"/>
    </p:embeddedFont>
    <p:embeddedFont>
      <p:font typeface="HK Grotesk Bold Italics"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Dancing Script" charset="1" panose="03080600040507000D00"/>
      <p:regular r:id="rId21"/>
    </p:embeddedFont>
    <p:embeddedFont>
      <p:font typeface="Dancing Script Bold" charset="1" panose="03080800040507000D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20" t="54639" r="17766" b="466"/>
          <a:stretch>
            <a:fillRect/>
          </a:stretch>
        </p:blipFill>
        <p:spPr>
          <a:xfrm flipH="false" flipV="false">
            <a:off x="0" y="0"/>
            <a:ext cx="18288000" cy="10287000"/>
          </a:xfrm>
          <a:prstGeom prst="rect">
            <a:avLst/>
          </a:prstGeom>
        </p:spPr>
      </p:pic>
      <p:grpSp>
        <p:nvGrpSpPr>
          <p:cNvPr name="Group 3" id="3"/>
          <p:cNvGrpSpPr/>
          <p:nvPr/>
        </p:nvGrpSpPr>
        <p:grpSpPr>
          <a:xfrm rot="0">
            <a:off x="11260464" y="2425052"/>
            <a:ext cx="5628640" cy="5815724"/>
            <a:chOff x="0" y="0"/>
            <a:chExt cx="2160783" cy="2232603"/>
          </a:xfrm>
        </p:grpSpPr>
        <p:sp>
          <p:nvSpPr>
            <p:cNvPr name="Freeform 4" id="4"/>
            <p:cNvSpPr/>
            <p:nvPr/>
          </p:nvSpPr>
          <p:spPr>
            <a:xfrm flipH="false" flipV="false">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43922"/>
              </a:srgbClr>
            </a:solidFill>
          </p:spPr>
        </p:sp>
      </p:grpSp>
      <p:grpSp>
        <p:nvGrpSpPr>
          <p:cNvPr name="Group 5" id="5"/>
          <p:cNvGrpSpPr/>
          <p:nvPr/>
        </p:nvGrpSpPr>
        <p:grpSpPr>
          <a:xfrm rot="0">
            <a:off x="11260464" y="2891584"/>
            <a:ext cx="5628640" cy="5815724"/>
            <a:chOff x="0" y="0"/>
            <a:chExt cx="2160783" cy="2232603"/>
          </a:xfrm>
        </p:grpSpPr>
        <p:sp>
          <p:nvSpPr>
            <p:cNvPr name="Freeform 6" id="6"/>
            <p:cNvSpPr/>
            <p:nvPr/>
          </p:nvSpPr>
          <p:spPr>
            <a:xfrm flipH="false" flipV="false">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65882"/>
              </a:srgbClr>
            </a:solidFill>
          </p:spPr>
        </p:sp>
      </p:grpSp>
      <p:grpSp>
        <p:nvGrpSpPr>
          <p:cNvPr name="Group 7" id="7"/>
          <p:cNvGrpSpPr/>
          <p:nvPr/>
        </p:nvGrpSpPr>
        <p:grpSpPr>
          <a:xfrm rot="0">
            <a:off x="11260464" y="3442576"/>
            <a:ext cx="5628640" cy="5815724"/>
            <a:chOff x="0" y="0"/>
            <a:chExt cx="2160783" cy="2232603"/>
          </a:xfrm>
        </p:grpSpPr>
        <p:sp>
          <p:nvSpPr>
            <p:cNvPr name="Freeform 8" id="8"/>
            <p:cNvSpPr/>
            <p:nvPr/>
          </p:nvSpPr>
          <p:spPr>
            <a:xfrm flipH="false" flipV="false">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solidFill>
          </p:spPr>
        </p:sp>
      </p:grpSp>
      <p:grpSp>
        <p:nvGrpSpPr>
          <p:cNvPr name="Group 9" id="9"/>
          <p:cNvGrpSpPr/>
          <p:nvPr/>
        </p:nvGrpSpPr>
        <p:grpSpPr>
          <a:xfrm rot="0">
            <a:off x="9737448" y="4783666"/>
            <a:ext cx="6397843" cy="1440248"/>
            <a:chOff x="0" y="0"/>
            <a:chExt cx="2933616" cy="660400"/>
          </a:xfrm>
        </p:grpSpPr>
        <p:sp>
          <p:nvSpPr>
            <p:cNvPr name="Freeform 10" id="10"/>
            <p:cNvSpPr/>
            <p:nvPr/>
          </p:nvSpPr>
          <p:spPr>
            <a:xfrm flipH="false" flipV="false">
              <a:off x="0" y="0"/>
              <a:ext cx="2933616" cy="660400"/>
            </a:xfrm>
            <a:custGeom>
              <a:avLst/>
              <a:gdLst/>
              <a:ahLst/>
              <a:cxnLst/>
              <a:rect r="r" b="b" t="t" l="l"/>
              <a:pathLst>
                <a:path h="660400" w="2933616">
                  <a:moveTo>
                    <a:pt x="2809156" y="660400"/>
                  </a:moveTo>
                  <a:lnTo>
                    <a:pt x="124460" y="660400"/>
                  </a:lnTo>
                  <a:cubicBezTo>
                    <a:pt x="55880" y="660400"/>
                    <a:pt x="0" y="604520"/>
                    <a:pt x="0" y="535940"/>
                  </a:cubicBezTo>
                  <a:lnTo>
                    <a:pt x="0" y="124460"/>
                  </a:lnTo>
                  <a:cubicBezTo>
                    <a:pt x="0" y="55880"/>
                    <a:pt x="55880" y="0"/>
                    <a:pt x="124460" y="0"/>
                  </a:cubicBezTo>
                  <a:lnTo>
                    <a:pt x="2809156" y="0"/>
                  </a:lnTo>
                  <a:cubicBezTo>
                    <a:pt x="2877736" y="0"/>
                    <a:pt x="2933616" y="55880"/>
                    <a:pt x="2933616" y="124460"/>
                  </a:cubicBezTo>
                  <a:lnTo>
                    <a:pt x="2933616" y="535940"/>
                  </a:lnTo>
                  <a:cubicBezTo>
                    <a:pt x="2933616" y="604520"/>
                    <a:pt x="2877736" y="660400"/>
                    <a:pt x="2809156" y="660400"/>
                  </a:cubicBezTo>
                  <a:close/>
                </a:path>
              </a:pathLst>
            </a:custGeom>
            <a:solidFill>
              <a:srgbClr val="6968D4"/>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76986" y="4045005"/>
            <a:ext cx="458305" cy="122024"/>
          </a:xfrm>
          <a:prstGeom prst="rect">
            <a:avLst/>
          </a:prstGeom>
        </p:spPr>
      </p:pic>
      <p:sp>
        <p:nvSpPr>
          <p:cNvPr name="TextBox 12" id="12"/>
          <p:cNvSpPr txBox="true"/>
          <p:nvPr/>
        </p:nvSpPr>
        <p:spPr>
          <a:xfrm rot="0">
            <a:off x="10048615" y="4965628"/>
            <a:ext cx="5775509" cy="1104900"/>
          </a:xfrm>
          <a:prstGeom prst="rect">
            <a:avLst/>
          </a:prstGeom>
        </p:spPr>
        <p:txBody>
          <a:bodyPr anchor="t" rtlCol="false" tIns="0" lIns="0" bIns="0" rIns="0">
            <a:spAutoFit/>
          </a:bodyPr>
          <a:lstStyle/>
          <a:p>
            <a:pPr algn="ctr">
              <a:lnSpc>
                <a:spcPts val="8699"/>
              </a:lnSpc>
            </a:pPr>
            <a:r>
              <a:rPr lang="en-US" sz="7499">
                <a:solidFill>
                  <a:srgbClr val="FFFFFF"/>
                </a:solidFill>
                <a:latin typeface="HK Grotesk Light"/>
              </a:rPr>
              <a:t>#1</a:t>
            </a:r>
          </a:p>
        </p:txBody>
      </p:sp>
      <p:sp>
        <p:nvSpPr>
          <p:cNvPr name="TextBox 13" id="13"/>
          <p:cNvSpPr txBox="true"/>
          <p:nvPr/>
        </p:nvSpPr>
        <p:spPr>
          <a:xfrm rot="0">
            <a:off x="11801227" y="6917857"/>
            <a:ext cx="4781998" cy="1476374"/>
          </a:xfrm>
          <a:prstGeom prst="rect">
            <a:avLst/>
          </a:prstGeom>
        </p:spPr>
        <p:txBody>
          <a:bodyPr anchor="t" rtlCol="false" tIns="0" lIns="0" bIns="0" rIns="0">
            <a:spAutoFit/>
          </a:bodyPr>
          <a:lstStyle/>
          <a:p>
            <a:pPr algn="r">
              <a:lnSpc>
                <a:spcPts val="5774"/>
              </a:lnSpc>
            </a:pPr>
            <a:r>
              <a:rPr lang="en-US" sz="5499">
                <a:solidFill>
                  <a:srgbClr val="FFFFFF"/>
                </a:solidFill>
                <a:latin typeface="HK Grotesk Bold"/>
              </a:rPr>
              <a:t>Final Project Status Report </a:t>
            </a:r>
          </a:p>
        </p:txBody>
      </p:sp>
      <p:sp>
        <p:nvSpPr>
          <p:cNvPr name="TextBox 14" id="14"/>
          <p:cNvSpPr txBox="true"/>
          <p:nvPr/>
        </p:nvSpPr>
        <p:spPr>
          <a:xfrm rot="0">
            <a:off x="1248914" y="6335562"/>
            <a:ext cx="7895086" cy="1780540"/>
          </a:xfrm>
          <a:prstGeom prst="rect">
            <a:avLst/>
          </a:prstGeom>
        </p:spPr>
        <p:txBody>
          <a:bodyPr anchor="t" rtlCol="false" tIns="0" lIns="0" bIns="0" rIns="0">
            <a:spAutoFit/>
          </a:bodyPr>
          <a:lstStyle/>
          <a:p>
            <a:pPr>
              <a:lnSpc>
                <a:spcPts val="4759"/>
              </a:lnSpc>
            </a:pPr>
            <a:r>
              <a:rPr lang="en-US" sz="3399">
                <a:solidFill>
                  <a:srgbClr val="FFFFFF"/>
                </a:solidFill>
                <a:latin typeface="HK Grotesk Light"/>
              </a:rPr>
              <a:t>End-to-end Big Data Project To Build A Movie Recommendation System Using </a:t>
            </a:r>
          </a:p>
          <a:p>
            <a:pPr>
              <a:lnSpc>
                <a:spcPts val="4759"/>
              </a:lnSpc>
            </a:pPr>
            <a:r>
              <a:rPr lang="en-US" sz="3399">
                <a:solidFill>
                  <a:srgbClr val="FFFFFF"/>
                </a:solidFill>
                <a:latin typeface="HK Grotesk Light"/>
              </a:rPr>
              <a:t>Apache Spark and Python.</a:t>
            </a:r>
          </a:p>
        </p:txBody>
      </p:sp>
      <p:sp>
        <p:nvSpPr>
          <p:cNvPr name="TextBox 15" id="15"/>
          <p:cNvSpPr txBox="true"/>
          <p:nvPr/>
        </p:nvSpPr>
        <p:spPr>
          <a:xfrm rot="0">
            <a:off x="1248914" y="2226387"/>
            <a:ext cx="7758209" cy="4393989"/>
          </a:xfrm>
          <a:prstGeom prst="rect">
            <a:avLst/>
          </a:prstGeom>
        </p:spPr>
        <p:txBody>
          <a:bodyPr anchor="t" rtlCol="false" tIns="0" lIns="0" bIns="0" rIns="0">
            <a:spAutoFit/>
          </a:bodyPr>
          <a:lstStyle/>
          <a:p>
            <a:pPr>
              <a:lnSpc>
                <a:spcPts val="6014"/>
              </a:lnSpc>
            </a:pPr>
            <a:r>
              <a:rPr lang="en-US" sz="6834" spc="102">
                <a:solidFill>
                  <a:srgbClr val="FFFFFF"/>
                </a:solidFill>
                <a:latin typeface="Fredoka One"/>
              </a:rPr>
              <a:t>Movie Recommendation System Using Apache Spark and Python</a:t>
            </a:r>
          </a:p>
          <a:p>
            <a:pPr algn="l">
              <a:lnSpc>
                <a:spcPts val="4461"/>
              </a:lnSpc>
            </a:pPr>
          </a:p>
        </p:txBody>
      </p:sp>
      <p:sp>
        <p:nvSpPr>
          <p:cNvPr name="TextBox 16" id="16"/>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8619999" y="1294579"/>
            <a:ext cx="9360926" cy="7661517"/>
            <a:chOff x="0" y="0"/>
            <a:chExt cx="3950999" cy="3233723"/>
          </a:xfrm>
        </p:grpSpPr>
        <p:sp>
          <p:nvSpPr>
            <p:cNvPr name="Freeform 4" id="4"/>
            <p:cNvSpPr/>
            <p:nvPr/>
          </p:nvSpPr>
          <p:spPr>
            <a:xfrm flipH="false" flipV="false">
              <a:off x="0" y="0"/>
              <a:ext cx="3950999" cy="3233723"/>
            </a:xfrm>
            <a:custGeom>
              <a:avLst/>
              <a:gdLst/>
              <a:ahLst/>
              <a:cxnLst/>
              <a:rect r="r" b="b" t="t" l="l"/>
              <a:pathLst>
                <a:path h="3233723" w="3950999">
                  <a:moveTo>
                    <a:pt x="3826539" y="3233723"/>
                  </a:moveTo>
                  <a:lnTo>
                    <a:pt x="124460" y="3233723"/>
                  </a:lnTo>
                  <a:cubicBezTo>
                    <a:pt x="55880" y="3233723"/>
                    <a:pt x="0" y="3177843"/>
                    <a:pt x="0" y="3109263"/>
                  </a:cubicBezTo>
                  <a:lnTo>
                    <a:pt x="0" y="124460"/>
                  </a:lnTo>
                  <a:cubicBezTo>
                    <a:pt x="0" y="55880"/>
                    <a:pt x="55880" y="0"/>
                    <a:pt x="124460" y="0"/>
                  </a:cubicBezTo>
                  <a:lnTo>
                    <a:pt x="3826539" y="0"/>
                  </a:lnTo>
                  <a:cubicBezTo>
                    <a:pt x="3895119" y="0"/>
                    <a:pt x="3950999" y="55880"/>
                    <a:pt x="3950999" y="124460"/>
                  </a:cubicBezTo>
                  <a:lnTo>
                    <a:pt x="3950999" y="3109263"/>
                  </a:lnTo>
                  <a:cubicBezTo>
                    <a:pt x="3950999" y="3177843"/>
                    <a:pt x="3895119" y="3233723"/>
                    <a:pt x="3826539" y="3233723"/>
                  </a:cubicBezTo>
                  <a:close/>
                </a:path>
              </a:pathLst>
            </a:custGeom>
            <a:solidFill>
              <a:srgbClr val="6969D4"/>
            </a:solidFill>
          </p:spPr>
        </p:sp>
      </p:grpSp>
      <p:grpSp>
        <p:nvGrpSpPr>
          <p:cNvPr name="Group 5" id="5"/>
          <p:cNvGrpSpPr/>
          <p:nvPr/>
        </p:nvGrpSpPr>
        <p:grpSpPr>
          <a:xfrm rot="0">
            <a:off x="572315" y="3313330"/>
            <a:ext cx="7523809" cy="3233794"/>
            <a:chOff x="0" y="0"/>
            <a:chExt cx="3682960" cy="1582966"/>
          </a:xfrm>
        </p:grpSpPr>
        <p:sp>
          <p:nvSpPr>
            <p:cNvPr name="Freeform 6" id="6"/>
            <p:cNvSpPr/>
            <p:nvPr/>
          </p:nvSpPr>
          <p:spPr>
            <a:xfrm flipH="false" flipV="false">
              <a:off x="0" y="0"/>
              <a:ext cx="3682960" cy="1582966"/>
            </a:xfrm>
            <a:custGeom>
              <a:avLst/>
              <a:gdLst/>
              <a:ahLst/>
              <a:cxnLst/>
              <a:rect r="r" b="b" t="t" l="l"/>
              <a:pathLst>
                <a:path h="1582966" w="3682960">
                  <a:moveTo>
                    <a:pt x="3558500" y="1582966"/>
                  </a:moveTo>
                  <a:lnTo>
                    <a:pt x="124460" y="1582966"/>
                  </a:lnTo>
                  <a:cubicBezTo>
                    <a:pt x="55880" y="1582966"/>
                    <a:pt x="0" y="1527086"/>
                    <a:pt x="0" y="1458506"/>
                  </a:cubicBezTo>
                  <a:lnTo>
                    <a:pt x="0" y="124460"/>
                  </a:lnTo>
                  <a:cubicBezTo>
                    <a:pt x="0" y="55880"/>
                    <a:pt x="55880" y="0"/>
                    <a:pt x="124460" y="0"/>
                  </a:cubicBezTo>
                  <a:lnTo>
                    <a:pt x="3558500" y="0"/>
                  </a:lnTo>
                  <a:cubicBezTo>
                    <a:pt x="3627080" y="0"/>
                    <a:pt x="3682960" y="55880"/>
                    <a:pt x="3682960" y="124460"/>
                  </a:cubicBezTo>
                  <a:lnTo>
                    <a:pt x="3682960" y="1458506"/>
                  </a:lnTo>
                  <a:cubicBezTo>
                    <a:pt x="3682960" y="1527086"/>
                    <a:pt x="3627080" y="1582966"/>
                    <a:pt x="3558500" y="1582966"/>
                  </a:cubicBezTo>
                  <a:close/>
                </a:path>
              </a:pathLst>
            </a:custGeom>
            <a:solidFill>
              <a:srgbClr val="2D2E5F">
                <a:alpha val="86667"/>
              </a:srgbClr>
            </a:solidFill>
          </p:spPr>
        </p:sp>
      </p:grpSp>
      <p:grpSp>
        <p:nvGrpSpPr>
          <p:cNvPr name="Group 7" id="7"/>
          <p:cNvGrpSpPr/>
          <p:nvPr/>
        </p:nvGrpSpPr>
        <p:grpSpPr>
          <a:xfrm rot="0">
            <a:off x="145324" y="4531548"/>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272566" y="3591195"/>
            <a:ext cx="15446" cy="26615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0" b="0"/>
          <a:stretch>
            <a:fillRect/>
          </a:stretch>
        </p:blipFill>
        <p:spPr>
          <a:xfrm flipH="false" flipV="false" rot="0">
            <a:off x="8772399" y="1449466"/>
            <a:ext cx="9136505" cy="7351742"/>
          </a:xfrm>
          <a:prstGeom prst="rect">
            <a:avLst/>
          </a:prstGeom>
        </p:spPr>
      </p:pic>
      <p:sp>
        <p:nvSpPr>
          <p:cNvPr name="TextBox 15" id="15"/>
          <p:cNvSpPr txBox="true"/>
          <p:nvPr/>
        </p:nvSpPr>
        <p:spPr>
          <a:xfrm rot="0">
            <a:off x="720843" y="4090461"/>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Further feature engineering</a:t>
            </a:r>
          </a:p>
        </p:txBody>
      </p:sp>
      <p:sp>
        <p:nvSpPr>
          <p:cNvPr name="TextBox 16" id="16"/>
          <p:cNvSpPr txBox="true"/>
          <p:nvPr/>
        </p:nvSpPr>
        <p:spPr>
          <a:xfrm rot="0">
            <a:off x="234546" y="4746433"/>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04</a:t>
            </a:r>
          </a:p>
        </p:txBody>
      </p:sp>
      <p:sp>
        <p:nvSpPr>
          <p:cNvPr name="TextBox 17" id="17"/>
          <p:cNvSpPr txBox="true"/>
          <p:nvPr/>
        </p:nvSpPr>
        <p:spPr>
          <a:xfrm rot="0">
            <a:off x="3658173" y="3532345"/>
            <a:ext cx="4187578" cy="2720405"/>
          </a:xfrm>
          <a:prstGeom prst="rect">
            <a:avLst/>
          </a:prstGeom>
        </p:spPr>
        <p:txBody>
          <a:bodyPr anchor="t" rtlCol="false" tIns="0" lIns="0" bIns="0" rIns="0">
            <a:spAutoFit/>
          </a:bodyPr>
          <a:lstStyle/>
          <a:p>
            <a:pPr>
              <a:lnSpc>
                <a:spcPts val="2379"/>
              </a:lnSpc>
            </a:pPr>
            <a:r>
              <a:rPr lang="en-US" sz="1950">
                <a:solidFill>
                  <a:srgbClr val="FFFFFF"/>
                </a:solidFill>
                <a:latin typeface="HK Grotesk Light"/>
              </a:rPr>
              <a:t>Here we create a column called "feature" which contains index values for the movie titles, year and crew. We will based on this feature to build a recommendation model using Alternating Least Squares (ALS) in pyspark or any other ML algorithm that will work best during the model building stage.</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3" id="3"/>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
        <p:nvSpPr>
          <p:cNvPr name="TextBox 4" id="4"/>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5" id="5"/>
          <p:cNvSpPr txBox="true"/>
          <p:nvPr/>
        </p:nvSpPr>
        <p:spPr>
          <a:xfrm rot="0">
            <a:off x="7447317" y="350634"/>
            <a:ext cx="4983647"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Sentiment Analyzer:</a:t>
            </a:r>
          </a:p>
        </p:txBody>
      </p:sp>
      <p:sp>
        <p:nvSpPr>
          <p:cNvPr name="TextBox 6" id="6"/>
          <p:cNvSpPr txBox="true"/>
          <p:nvPr/>
        </p:nvSpPr>
        <p:spPr>
          <a:xfrm rot="0">
            <a:off x="7447317" y="1150968"/>
            <a:ext cx="7528413" cy="3909225"/>
          </a:xfrm>
          <a:prstGeom prst="rect">
            <a:avLst/>
          </a:prstGeom>
        </p:spPr>
        <p:txBody>
          <a:bodyPr anchor="t" rtlCol="false" tIns="0" lIns="0" bIns="0" rIns="0">
            <a:spAutoFit/>
          </a:bodyPr>
          <a:lstStyle/>
          <a:p>
            <a:pPr>
              <a:lnSpc>
                <a:spcPts val="4446"/>
              </a:lnSpc>
            </a:pPr>
            <a:r>
              <a:rPr lang="en-US" sz="3175">
                <a:solidFill>
                  <a:srgbClr val="000000"/>
                </a:solidFill>
                <a:latin typeface="Canva Sans"/>
              </a:rPr>
              <a:t>We also built a sentiment analyzer to predict the reviews of the movie. In this case, we use the reviews data from IMDB to perform this task. We save this model which will be deployed during the deployment stage of our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9284563" y="1294579"/>
            <a:ext cx="8436655" cy="7462156"/>
            <a:chOff x="0" y="0"/>
            <a:chExt cx="3560888" cy="3149578"/>
          </a:xfrm>
        </p:grpSpPr>
        <p:sp>
          <p:nvSpPr>
            <p:cNvPr name="Freeform 4" id="4"/>
            <p:cNvSpPr/>
            <p:nvPr/>
          </p:nvSpPr>
          <p:spPr>
            <a:xfrm flipH="false" flipV="false">
              <a:off x="0" y="0"/>
              <a:ext cx="3560888" cy="3149578"/>
            </a:xfrm>
            <a:custGeom>
              <a:avLst/>
              <a:gdLst/>
              <a:ahLst/>
              <a:cxnLst/>
              <a:rect r="r" b="b" t="t" l="l"/>
              <a:pathLst>
                <a:path h="3149578" w="3560888">
                  <a:moveTo>
                    <a:pt x="3436428" y="3149578"/>
                  </a:moveTo>
                  <a:lnTo>
                    <a:pt x="124460" y="3149578"/>
                  </a:lnTo>
                  <a:cubicBezTo>
                    <a:pt x="55880" y="3149578"/>
                    <a:pt x="0" y="3093698"/>
                    <a:pt x="0" y="3025118"/>
                  </a:cubicBezTo>
                  <a:lnTo>
                    <a:pt x="0" y="124460"/>
                  </a:lnTo>
                  <a:cubicBezTo>
                    <a:pt x="0" y="55880"/>
                    <a:pt x="55880" y="0"/>
                    <a:pt x="124460" y="0"/>
                  </a:cubicBezTo>
                  <a:lnTo>
                    <a:pt x="3436429" y="0"/>
                  </a:lnTo>
                  <a:cubicBezTo>
                    <a:pt x="3505009" y="0"/>
                    <a:pt x="3560888" y="55880"/>
                    <a:pt x="3560888" y="124460"/>
                  </a:cubicBezTo>
                  <a:lnTo>
                    <a:pt x="3560888" y="3025118"/>
                  </a:lnTo>
                  <a:cubicBezTo>
                    <a:pt x="3560888" y="3093698"/>
                    <a:pt x="3505009" y="3149578"/>
                    <a:pt x="3436429" y="3149578"/>
                  </a:cubicBezTo>
                  <a:close/>
                </a:path>
              </a:pathLst>
            </a:custGeom>
            <a:solidFill>
              <a:srgbClr val="2D2E5F"/>
            </a:solidFill>
          </p:spPr>
        </p:sp>
      </p:grpSp>
      <p:grpSp>
        <p:nvGrpSpPr>
          <p:cNvPr name="Group 5" id="5"/>
          <p:cNvGrpSpPr/>
          <p:nvPr/>
        </p:nvGrpSpPr>
        <p:grpSpPr>
          <a:xfrm rot="0">
            <a:off x="398679" y="4256971"/>
            <a:ext cx="7523809" cy="2368821"/>
            <a:chOff x="0" y="0"/>
            <a:chExt cx="3682960" cy="1159555"/>
          </a:xfrm>
        </p:grpSpPr>
        <p:sp>
          <p:nvSpPr>
            <p:cNvPr name="Freeform 6" id="6"/>
            <p:cNvSpPr/>
            <p:nvPr/>
          </p:nvSpPr>
          <p:spPr>
            <a:xfrm flipH="false" flipV="false">
              <a:off x="0" y="0"/>
              <a:ext cx="3682960" cy="1159555"/>
            </a:xfrm>
            <a:custGeom>
              <a:avLst/>
              <a:gdLst/>
              <a:ahLst/>
              <a:cxnLst/>
              <a:rect r="r" b="b" t="t" l="l"/>
              <a:pathLst>
                <a:path h="1159555" w="3682960">
                  <a:moveTo>
                    <a:pt x="3558500" y="1159555"/>
                  </a:moveTo>
                  <a:lnTo>
                    <a:pt x="124460" y="1159555"/>
                  </a:lnTo>
                  <a:cubicBezTo>
                    <a:pt x="55880" y="1159555"/>
                    <a:pt x="0" y="1103675"/>
                    <a:pt x="0" y="1035095"/>
                  </a:cubicBezTo>
                  <a:lnTo>
                    <a:pt x="0" y="124460"/>
                  </a:lnTo>
                  <a:cubicBezTo>
                    <a:pt x="0" y="55880"/>
                    <a:pt x="55880" y="0"/>
                    <a:pt x="124460" y="0"/>
                  </a:cubicBezTo>
                  <a:lnTo>
                    <a:pt x="3558500" y="0"/>
                  </a:lnTo>
                  <a:cubicBezTo>
                    <a:pt x="3627080" y="0"/>
                    <a:pt x="3682960" y="55880"/>
                    <a:pt x="3682960" y="124460"/>
                  </a:cubicBezTo>
                  <a:lnTo>
                    <a:pt x="3682960" y="1035095"/>
                  </a:lnTo>
                  <a:cubicBezTo>
                    <a:pt x="3682960" y="1103675"/>
                    <a:pt x="3627080" y="1159555"/>
                    <a:pt x="3558500" y="1159555"/>
                  </a:cubicBezTo>
                  <a:close/>
                </a:path>
              </a:pathLst>
            </a:custGeom>
            <a:solidFill>
              <a:srgbClr val="2D2E5F">
                <a:alpha val="86667"/>
              </a:srgbClr>
            </a:solidFill>
          </p:spPr>
        </p:sp>
      </p:grpSp>
      <p:grpSp>
        <p:nvGrpSpPr>
          <p:cNvPr name="Group 7" id="7"/>
          <p:cNvGrpSpPr/>
          <p:nvPr/>
        </p:nvGrpSpPr>
        <p:grpSpPr>
          <a:xfrm rot="0">
            <a:off x="0" y="5042702"/>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406771" y="4661039"/>
            <a:ext cx="0" cy="14953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0" b="0"/>
          <a:stretch>
            <a:fillRect/>
          </a:stretch>
        </p:blipFill>
        <p:spPr>
          <a:xfrm flipH="false" flipV="false" rot="0">
            <a:off x="9540172" y="1452932"/>
            <a:ext cx="7952946" cy="7112996"/>
          </a:xfrm>
          <a:prstGeom prst="rect">
            <a:avLst/>
          </a:prstGeom>
        </p:spPr>
      </p:pic>
      <p:sp>
        <p:nvSpPr>
          <p:cNvPr name="TextBox 15" id="15"/>
          <p:cNvSpPr txBox="true"/>
          <p:nvPr/>
        </p:nvSpPr>
        <p:spPr>
          <a:xfrm rot="0">
            <a:off x="918821" y="4852774"/>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Extracted Reviews  from IMDB</a:t>
            </a:r>
          </a:p>
        </p:txBody>
      </p:sp>
      <p:sp>
        <p:nvSpPr>
          <p:cNvPr name="TextBox 16" id="16"/>
          <p:cNvSpPr txBox="true"/>
          <p:nvPr/>
        </p:nvSpPr>
        <p:spPr>
          <a:xfrm rot="0">
            <a:off x="89223" y="5257588"/>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17" id="17"/>
          <p:cNvSpPr txBox="true"/>
          <p:nvPr/>
        </p:nvSpPr>
        <p:spPr>
          <a:xfrm rot="0">
            <a:off x="4246481" y="4651514"/>
            <a:ext cx="3283954" cy="1337553"/>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Reviews for the various movies have been extracted for performing </a:t>
            </a:r>
            <a:r>
              <a:rPr lang="en-US" sz="2154">
                <a:solidFill>
                  <a:srgbClr val="FFFFFF"/>
                </a:solidFill>
                <a:latin typeface="HK Grotesk Light Bold Italics"/>
              </a:rPr>
              <a:t>sentiment analysis.</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9417470" y="1452932"/>
            <a:ext cx="8410074" cy="7396838"/>
            <a:chOff x="0" y="0"/>
            <a:chExt cx="3549669" cy="3122009"/>
          </a:xfrm>
        </p:grpSpPr>
        <p:sp>
          <p:nvSpPr>
            <p:cNvPr name="Freeform 4" id="4"/>
            <p:cNvSpPr/>
            <p:nvPr/>
          </p:nvSpPr>
          <p:spPr>
            <a:xfrm flipH="false" flipV="false">
              <a:off x="0" y="0"/>
              <a:ext cx="3549669" cy="3122009"/>
            </a:xfrm>
            <a:custGeom>
              <a:avLst/>
              <a:gdLst/>
              <a:ahLst/>
              <a:cxnLst/>
              <a:rect r="r" b="b" t="t" l="l"/>
              <a:pathLst>
                <a:path h="3122009" w="3549669">
                  <a:moveTo>
                    <a:pt x="3425209" y="3122009"/>
                  </a:moveTo>
                  <a:lnTo>
                    <a:pt x="124460" y="3122009"/>
                  </a:lnTo>
                  <a:cubicBezTo>
                    <a:pt x="55880" y="3122009"/>
                    <a:pt x="0" y="3066129"/>
                    <a:pt x="0" y="2997549"/>
                  </a:cubicBezTo>
                  <a:lnTo>
                    <a:pt x="0" y="124460"/>
                  </a:lnTo>
                  <a:cubicBezTo>
                    <a:pt x="0" y="55880"/>
                    <a:pt x="55880" y="0"/>
                    <a:pt x="124460" y="0"/>
                  </a:cubicBezTo>
                  <a:lnTo>
                    <a:pt x="3425209" y="0"/>
                  </a:lnTo>
                  <a:cubicBezTo>
                    <a:pt x="3493789" y="0"/>
                    <a:pt x="3549669" y="55880"/>
                    <a:pt x="3549669" y="124460"/>
                  </a:cubicBezTo>
                  <a:lnTo>
                    <a:pt x="3549669" y="2997549"/>
                  </a:lnTo>
                  <a:cubicBezTo>
                    <a:pt x="3549669" y="3066129"/>
                    <a:pt x="3493789" y="3122009"/>
                    <a:pt x="3425209" y="3122009"/>
                  </a:cubicBezTo>
                  <a:close/>
                </a:path>
              </a:pathLst>
            </a:custGeom>
            <a:solidFill>
              <a:srgbClr val="2D2E5F"/>
            </a:solidFill>
          </p:spPr>
        </p:sp>
      </p:grpSp>
      <p:grpSp>
        <p:nvGrpSpPr>
          <p:cNvPr name="Group 5" id="5"/>
          <p:cNvGrpSpPr/>
          <p:nvPr/>
        </p:nvGrpSpPr>
        <p:grpSpPr>
          <a:xfrm rot="0">
            <a:off x="398679" y="4256971"/>
            <a:ext cx="7297867" cy="2501728"/>
            <a:chOff x="0" y="0"/>
            <a:chExt cx="3572360" cy="1224614"/>
          </a:xfrm>
        </p:grpSpPr>
        <p:sp>
          <p:nvSpPr>
            <p:cNvPr name="Freeform 6" id="6"/>
            <p:cNvSpPr/>
            <p:nvPr/>
          </p:nvSpPr>
          <p:spPr>
            <a:xfrm flipH="false" flipV="false">
              <a:off x="0" y="0"/>
              <a:ext cx="3572360" cy="1224614"/>
            </a:xfrm>
            <a:custGeom>
              <a:avLst/>
              <a:gdLst/>
              <a:ahLst/>
              <a:cxnLst/>
              <a:rect r="r" b="b" t="t" l="l"/>
              <a:pathLst>
                <a:path h="1224614" w="3572360">
                  <a:moveTo>
                    <a:pt x="3447900" y="1224614"/>
                  </a:moveTo>
                  <a:lnTo>
                    <a:pt x="124460" y="1224614"/>
                  </a:lnTo>
                  <a:cubicBezTo>
                    <a:pt x="55880" y="1224614"/>
                    <a:pt x="0" y="1168734"/>
                    <a:pt x="0" y="1100154"/>
                  </a:cubicBezTo>
                  <a:lnTo>
                    <a:pt x="0" y="124460"/>
                  </a:lnTo>
                  <a:cubicBezTo>
                    <a:pt x="0" y="55880"/>
                    <a:pt x="55880" y="0"/>
                    <a:pt x="124460" y="0"/>
                  </a:cubicBezTo>
                  <a:lnTo>
                    <a:pt x="3447900" y="0"/>
                  </a:lnTo>
                  <a:cubicBezTo>
                    <a:pt x="3516480" y="0"/>
                    <a:pt x="3572360" y="55880"/>
                    <a:pt x="3572360" y="124460"/>
                  </a:cubicBezTo>
                  <a:lnTo>
                    <a:pt x="3572360" y="1100154"/>
                  </a:lnTo>
                  <a:cubicBezTo>
                    <a:pt x="3572360" y="1168734"/>
                    <a:pt x="3516480" y="1224614"/>
                    <a:pt x="3447900" y="1224614"/>
                  </a:cubicBezTo>
                  <a:close/>
                </a:path>
              </a:pathLst>
            </a:custGeom>
            <a:solidFill>
              <a:srgbClr val="2D2E5F">
                <a:alpha val="86667"/>
              </a:srgbClr>
            </a:solidFill>
          </p:spPr>
        </p:sp>
      </p:grpSp>
      <p:grpSp>
        <p:nvGrpSpPr>
          <p:cNvPr name="Group 7" id="7"/>
          <p:cNvGrpSpPr/>
          <p:nvPr/>
        </p:nvGrpSpPr>
        <p:grpSpPr>
          <a:xfrm rot="0">
            <a:off x="0" y="5042702"/>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019465" y="4693717"/>
            <a:ext cx="0" cy="14953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0" b="0"/>
          <a:stretch>
            <a:fillRect/>
          </a:stretch>
        </p:blipFill>
        <p:spPr>
          <a:xfrm flipH="false" flipV="false" rot="0">
            <a:off x="9702114" y="1588084"/>
            <a:ext cx="7909204" cy="7110832"/>
          </a:xfrm>
          <a:prstGeom prst="rect">
            <a:avLst/>
          </a:prstGeom>
        </p:spPr>
      </p:pic>
      <p:sp>
        <p:nvSpPr>
          <p:cNvPr name="TextBox 15" id="15"/>
          <p:cNvSpPr txBox="true"/>
          <p:nvPr/>
        </p:nvSpPr>
        <p:spPr>
          <a:xfrm rot="0">
            <a:off x="544002" y="4779956"/>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Building a Sentiment Analyzer</a:t>
            </a:r>
          </a:p>
        </p:txBody>
      </p:sp>
      <p:sp>
        <p:nvSpPr>
          <p:cNvPr name="TextBox 16" id="16"/>
          <p:cNvSpPr txBox="true"/>
          <p:nvPr/>
        </p:nvSpPr>
        <p:spPr>
          <a:xfrm rot="0">
            <a:off x="89223" y="5257588"/>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17" id="17"/>
          <p:cNvSpPr txBox="true"/>
          <p:nvPr/>
        </p:nvSpPr>
        <p:spPr>
          <a:xfrm rot="0">
            <a:off x="3308473" y="4500920"/>
            <a:ext cx="3597881" cy="2004303"/>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I used the reviews and comments to build a sentiment analyzer and saved the model which will be incorporated in the movie recommendation app</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48998" y="503082"/>
            <a:ext cx="2547017" cy="37036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Code</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3" id="3"/>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
        <p:nvSpPr>
          <p:cNvPr name="TextBox 4" id="4"/>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5" id="5"/>
          <p:cNvSpPr txBox="true"/>
          <p:nvPr/>
        </p:nvSpPr>
        <p:spPr>
          <a:xfrm rot="0">
            <a:off x="7447317" y="350634"/>
            <a:ext cx="3715584"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Model Building</a:t>
            </a:r>
          </a:p>
        </p:txBody>
      </p:sp>
      <p:sp>
        <p:nvSpPr>
          <p:cNvPr name="TextBox 6" id="6"/>
          <p:cNvSpPr txBox="true"/>
          <p:nvPr/>
        </p:nvSpPr>
        <p:spPr>
          <a:xfrm rot="0">
            <a:off x="7447317" y="1141443"/>
            <a:ext cx="7947111" cy="5882363"/>
          </a:xfrm>
          <a:prstGeom prst="rect">
            <a:avLst/>
          </a:prstGeom>
        </p:spPr>
        <p:txBody>
          <a:bodyPr anchor="t" rtlCol="false" tIns="0" lIns="0" bIns="0" rIns="0">
            <a:spAutoFit/>
          </a:bodyPr>
          <a:lstStyle/>
          <a:p>
            <a:pPr>
              <a:lnSpc>
                <a:spcPts val="5863"/>
              </a:lnSpc>
            </a:pPr>
            <a:r>
              <a:rPr lang="en-US" sz="4187">
                <a:solidFill>
                  <a:srgbClr val="000000"/>
                </a:solidFill>
                <a:latin typeface="Canva Sans"/>
              </a:rPr>
              <a:t>We used the famous Alternating Least Squares(ALS) from</a:t>
            </a:r>
          </a:p>
          <a:p>
            <a:pPr>
              <a:lnSpc>
                <a:spcPts val="5863"/>
              </a:lnSpc>
            </a:pPr>
            <a:r>
              <a:rPr lang="en-US" sz="4187">
                <a:solidFill>
                  <a:srgbClr val="000000"/>
                </a:solidFill>
                <a:latin typeface="Canva Sans"/>
              </a:rPr>
              <a:t>pyspark.ml.recommendation to build the model and saved it which can be used during the deployment stage.</a:t>
            </a:r>
          </a:p>
          <a:p>
            <a:pPr>
              <a:lnSpc>
                <a:spcPts val="586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7902328" y="3180725"/>
            <a:ext cx="10576460" cy="3941252"/>
            <a:chOff x="0" y="0"/>
            <a:chExt cx="4464043" cy="1663498"/>
          </a:xfrm>
        </p:grpSpPr>
        <p:sp>
          <p:nvSpPr>
            <p:cNvPr name="Freeform 4" id="4"/>
            <p:cNvSpPr/>
            <p:nvPr/>
          </p:nvSpPr>
          <p:spPr>
            <a:xfrm flipH="false" flipV="false">
              <a:off x="0" y="0"/>
              <a:ext cx="4464043" cy="1663498"/>
            </a:xfrm>
            <a:custGeom>
              <a:avLst/>
              <a:gdLst/>
              <a:ahLst/>
              <a:cxnLst/>
              <a:rect r="r" b="b" t="t" l="l"/>
              <a:pathLst>
                <a:path h="1663498" w="4464043">
                  <a:moveTo>
                    <a:pt x="4339583" y="1663498"/>
                  </a:moveTo>
                  <a:lnTo>
                    <a:pt x="124460" y="1663498"/>
                  </a:lnTo>
                  <a:cubicBezTo>
                    <a:pt x="55880" y="1663498"/>
                    <a:pt x="0" y="1607618"/>
                    <a:pt x="0" y="1539038"/>
                  </a:cubicBezTo>
                  <a:lnTo>
                    <a:pt x="0" y="124460"/>
                  </a:lnTo>
                  <a:cubicBezTo>
                    <a:pt x="0" y="55880"/>
                    <a:pt x="55880" y="0"/>
                    <a:pt x="124460" y="0"/>
                  </a:cubicBezTo>
                  <a:lnTo>
                    <a:pt x="4339583" y="0"/>
                  </a:lnTo>
                  <a:cubicBezTo>
                    <a:pt x="4408163" y="0"/>
                    <a:pt x="4464043" y="55880"/>
                    <a:pt x="4464043" y="124460"/>
                  </a:cubicBezTo>
                  <a:lnTo>
                    <a:pt x="4464043" y="1539038"/>
                  </a:lnTo>
                  <a:cubicBezTo>
                    <a:pt x="4464043" y="1607618"/>
                    <a:pt x="4408163" y="1663498"/>
                    <a:pt x="4339583" y="1663498"/>
                  </a:cubicBezTo>
                  <a:close/>
                </a:path>
              </a:pathLst>
            </a:custGeom>
            <a:solidFill>
              <a:srgbClr val="2D2E5F"/>
            </a:solidFill>
          </p:spPr>
        </p:sp>
      </p:grpSp>
      <p:grpSp>
        <p:nvGrpSpPr>
          <p:cNvPr name="Group 5" id="5"/>
          <p:cNvGrpSpPr/>
          <p:nvPr/>
        </p:nvGrpSpPr>
        <p:grpSpPr>
          <a:xfrm rot="0">
            <a:off x="292353" y="3892636"/>
            <a:ext cx="7297867" cy="2501728"/>
            <a:chOff x="0" y="0"/>
            <a:chExt cx="3572360" cy="1224614"/>
          </a:xfrm>
        </p:grpSpPr>
        <p:sp>
          <p:nvSpPr>
            <p:cNvPr name="Freeform 6" id="6"/>
            <p:cNvSpPr/>
            <p:nvPr/>
          </p:nvSpPr>
          <p:spPr>
            <a:xfrm flipH="false" flipV="false">
              <a:off x="0" y="0"/>
              <a:ext cx="3572360" cy="1224614"/>
            </a:xfrm>
            <a:custGeom>
              <a:avLst/>
              <a:gdLst/>
              <a:ahLst/>
              <a:cxnLst/>
              <a:rect r="r" b="b" t="t" l="l"/>
              <a:pathLst>
                <a:path h="1224614" w="3572360">
                  <a:moveTo>
                    <a:pt x="3447900" y="1224614"/>
                  </a:moveTo>
                  <a:lnTo>
                    <a:pt x="124460" y="1224614"/>
                  </a:lnTo>
                  <a:cubicBezTo>
                    <a:pt x="55880" y="1224614"/>
                    <a:pt x="0" y="1168734"/>
                    <a:pt x="0" y="1100154"/>
                  </a:cubicBezTo>
                  <a:lnTo>
                    <a:pt x="0" y="124460"/>
                  </a:lnTo>
                  <a:cubicBezTo>
                    <a:pt x="0" y="55880"/>
                    <a:pt x="55880" y="0"/>
                    <a:pt x="124460" y="0"/>
                  </a:cubicBezTo>
                  <a:lnTo>
                    <a:pt x="3447900" y="0"/>
                  </a:lnTo>
                  <a:cubicBezTo>
                    <a:pt x="3516480" y="0"/>
                    <a:pt x="3572360" y="55880"/>
                    <a:pt x="3572360" y="124460"/>
                  </a:cubicBezTo>
                  <a:lnTo>
                    <a:pt x="3572360" y="1100154"/>
                  </a:lnTo>
                  <a:cubicBezTo>
                    <a:pt x="3572360" y="1168734"/>
                    <a:pt x="3516480" y="1224614"/>
                    <a:pt x="3447900" y="1224614"/>
                  </a:cubicBezTo>
                  <a:close/>
                </a:path>
              </a:pathLst>
            </a:custGeom>
            <a:solidFill>
              <a:srgbClr val="2D2E5F">
                <a:alpha val="86667"/>
              </a:srgbClr>
            </a:solidFill>
          </p:spPr>
        </p:sp>
      </p:grpSp>
      <p:grpSp>
        <p:nvGrpSpPr>
          <p:cNvPr name="Group 7" id="7"/>
          <p:cNvGrpSpPr/>
          <p:nvPr/>
        </p:nvGrpSpPr>
        <p:grpSpPr>
          <a:xfrm rot="0">
            <a:off x="-106326" y="4678368"/>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2913139" y="4329383"/>
            <a:ext cx="0" cy="14953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1177436" y="2127272"/>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4590" t="0" r="0" b="0"/>
          <a:stretch>
            <a:fillRect/>
          </a:stretch>
        </p:blipFill>
        <p:spPr>
          <a:xfrm flipH="false" flipV="false" rot="0">
            <a:off x="8001345" y="3322061"/>
            <a:ext cx="10286655" cy="3658581"/>
          </a:xfrm>
          <a:prstGeom prst="rect">
            <a:avLst/>
          </a:prstGeom>
        </p:spPr>
      </p:pic>
      <p:sp>
        <p:nvSpPr>
          <p:cNvPr name="TextBox 15" id="15"/>
          <p:cNvSpPr txBox="true"/>
          <p:nvPr/>
        </p:nvSpPr>
        <p:spPr>
          <a:xfrm rot="0">
            <a:off x="437677" y="4415622"/>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Building and saving the model </a:t>
            </a:r>
          </a:p>
        </p:txBody>
      </p:sp>
      <p:sp>
        <p:nvSpPr>
          <p:cNvPr name="TextBox 16" id="16"/>
          <p:cNvSpPr txBox="true"/>
          <p:nvPr/>
        </p:nvSpPr>
        <p:spPr>
          <a:xfrm rot="0">
            <a:off x="-17103" y="4893253"/>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17" id="17"/>
          <p:cNvSpPr txBox="true"/>
          <p:nvPr/>
        </p:nvSpPr>
        <p:spPr>
          <a:xfrm rot="0">
            <a:off x="3202147" y="4136586"/>
            <a:ext cx="3597881" cy="1337553"/>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I build the ML model using Alternating Least Squares</a:t>
            </a:r>
          </a:p>
          <a:p>
            <a:pPr>
              <a:lnSpc>
                <a:spcPts val="2628"/>
              </a:lnSpc>
            </a:pPr>
            <a:r>
              <a:rPr lang="en-US" sz="2154">
                <a:solidFill>
                  <a:srgbClr val="FFFFFF"/>
                </a:solidFill>
                <a:latin typeface="HK Grotesk Light"/>
              </a:rPr>
              <a:t>and saved it ready for deployment</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1325613" y="2336391"/>
            <a:ext cx="2547017" cy="37036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Code</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9030639" y="4131602"/>
            <a:ext cx="8032068" cy="1529503"/>
            <a:chOff x="0" y="0"/>
            <a:chExt cx="3682960" cy="701326"/>
          </a:xfrm>
        </p:grpSpPr>
        <p:sp>
          <p:nvSpPr>
            <p:cNvPr name="Freeform 4" id="4"/>
            <p:cNvSpPr/>
            <p:nvPr/>
          </p:nvSpPr>
          <p:spPr>
            <a:xfrm flipH="false" flipV="false">
              <a:off x="0" y="0"/>
              <a:ext cx="3682960" cy="701326"/>
            </a:xfrm>
            <a:custGeom>
              <a:avLst/>
              <a:gdLst/>
              <a:ahLst/>
              <a:cxnLst/>
              <a:rect r="r" b="b" t="t" l="l"/>
              <a:pathLst>
                <a:path h="701326" w="3682960">
                  <a:moveTo>
                    <a:pt x="3558500" y="701326"/>
                  </a:moveTo>
                  <a:lnTo>
                    <a:pt x="124460" y="701326"/>
                  </a:lnTo>
                  <a:cubicBezTo>
                    <a:pt x="55880" y="701326"/>
                    <a:pt x="0" y="645446"/>
                    <a:pt x="0" y="576866"/>
                  </a:cubicBezTo>
                  <a:lnTo>
                    <a:pt x="0" y="124460"/>
                  </a:lnTo>
                  <a:cubicBezTo>
                    <a:pt x="0" y="55880"/>
                    <a:pt x="55880" y="0"/>
                    <a:pt x="124460" y="0"/>
                  </a:cubicBezTo>
                  <a:lnTo>
                    <a:pt x="3558500" y="0"/>
                  </a:lnTo>
                  <a:cubicBezTo>
                    <a:pt x="3627080" y="0"/>
                    <a:pt x="3682960" y="55880"/>
                    <a:pt x="3682960" y="124460"/>
                  </a:cubicBezTo>
                  <a:lnTo>
                    <a:pt x="3682960" y="576866"/>
                  </a:lnTo>
                  <a:cubicBezTo>
                    <a:pt x="3682960" y="645446"/>
                    <a:pt x="3627080" y="701326"/>
                    <a:pt x="3558500" y="701326"/>
                  </a:cubicBezTo>
                  <a:close/>
                </a:path>
              </a:pathLst>
            </a:custGeom>
            <a:solidFill>
              <a:srgbClr val="2D2E5F">
                <a:alpha val="86667"/>
              </a:srgbClr>
            </a:solidFill>
          </p:spPr>
        </p:sp>
      </p:grpSp>
      <p:grpSp>
        <p:nvGrpSpPr>
          <p:cNvPr name="Group 5" id="5"/>
          <p:cNvGrpSpPr/>
          <p:nvPr/>
        </p:nvGrpSpPr>
        <p:grpSpPr>
          <a:xfrm rot="0">
            <a:off x="8935389" y="1028700"/>
            <a:ext cx="8032068" cy="2735403"/>
            <a:chOff x="0" y="0"/>
            <a:chExt cx="3682960" cy="1254270"/>
          </a:xfrm>
        </p:grpSpPr>
        <p:sp>
          <p:nvSpPr>
            <p:cNvPr name="Freeform 6" id="6"/>
            <p:cNvSpPr/>
            <p:nvPr/>
          </p:nvSpPr>
          <p:spPr>
            <a:xfrm flipH="false" flipV="false">
              <a:off x="0" y="0"/>
              <a:ext cx="3682960" cy="1254270"/>
            </a:xfrm>
            <a:custGeom>
              <a:avLst/>
              <a:gdLst/>
              <a:ahLst/>
              <a:cxnLst/>
              <a:rect r="r" b="b" t="t" l="l"/>
              <a:pathLst>
                <a:path h="1254270" w="3682960">
                  <a:moveTo>
                    <a:pt x="3558500" y="1254270"/>
                  </a:moveTo>
                  <a:lnTo>
                    <a:pt x="124460" y="1254270"/>
                  </a:lnTo>
                  <a:cubicBezTo>
                    <a:pt x="55880" y="1254270"/>
                    <a:pt x="0" y="1198390"/>
                    <a:pt x="0" y="1129810"/>
                  </a:cubicBezTo>
                  <a:lnTo>
                    <a:pt x="0" y="124460"/>
                  </a:lnTo>
                  <a:cubicBezTo>
                    <a:pt x="0" y="55880"/>
                    <a:pt x="55880" y="0"/>
                    <a:pt x="124460" y="0"/>
                  </a:cubicBezTo>
                  <a:lnTo>
                    <a:pt x="3558500" y="0"/>
                  </a:lnTo>
                  <a:cubicBezTo>
                    <a:pt x="3627080" y="0"/>
                    <a:pt x="3682960" y="55880"/>
                    <a:pt x="3682960" y="124460"/>
                  </a:cubicBezTo>
                  <a:lnTo>
                    <a:pt x="3682960" y="1129810"/>
                  </a:lnTo>
                  <a:cubicBezTo>
                    <a:pt x="3682960" y="1198390"/>
                    <a:pt x="3627080" y="1254270"/>
                    <a:pt x="3558500" y="1254270"/>
                  </a:cubicBezTo>
                  <a:close/>
                </a:path>
              </a:pathLst>
            </a:custGeom>
            <a:solidFill>
              <a:srgbClr val="484995">
                <a:alpha val="86667"/>
              </a:srgbClr>
            </a:solidFill>
          </p:spPr>
        </p:sp>
      </p:grpSp>
      <p:grpSp>
        <p:nvGrpSpPr>
          <p:cNvPr name="Group 7" id="7"/>
          <p:cNvGrpSpPr/>
          <p:nvPr/>
        </p:nvGrpSpPr>
        <p:grpSpPr>
          <a:xfrm rot="0">
            <a:off x="9077546" y="315247"/>
            <a:ext cx="2066534" cy="529858"/>
            <a:chOff x="0" y="0"/>
            <a:chExt cx="4002769" cy="1026309"/>
          </a:xfrm>
        </p:grpSpPr>
        <p:sp>
          <p:nvSpPr>
            <p:cNvPr name="Freeform 8" id="8"/>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9" id="9"/>
          <p:cNvGrpSpPr/>
          <p:nvPr/>
        </p:nvGrpSpPr>
        <p:grpSpPr>
          <a:xfrm rot="0">
            <a:off x="8651936" y="4488934"/>
            <a:ext cx="851221" cy="851221"/>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grpSp>
        <p:nvGrpSpPr>
          <p:cNvPr name="Group 11" id="11"/>
          <p:cNvGrpSpPr/>
          <p:nvPr/>
        </p:nvGrpSpPr>
        <p:grpSpPr>
          <a:xfrm rot="0">
            <a:off x="8509778" y="1806158"/>
            <a:ext cx="851221" cy="851221"/>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13" id="13"/>
          <p:cNvSpPr/>
          <p:nvPr/>
        </p:nvSpPr>
        <p:spPr>
          <a:xfrm flipH="true" flipV="true">
            <a:off x="12603886" y="4416206"/>
            <a:ext cx="17261" cy="644934"/>
          </a:xfrm>
          <a:prstGeom prst="line">
            <a:avLst/>
          </a:prstGeom>
          <a:ln cap="flat" w="9525">
            <a:solidFill>
              <a:srgbClr val="FFFFFF"/>
            </a:solidFill>
            <a:prstDash val="solid"/>
            <a:headEnd type="none" len="sm" w="sm"/>
            <a:tailEnd type="none" len="sm" w="sm"/>
          </a:ln>
        </p:spPr>
      </p:sp>
      <p:sp>
        <p:nvSpPr>
          <p:cNvPr name="AutoShape 14" id="14"/>
          <p:cNvSpPr/>
          <p:nvPr/>
        </p:nvSpPr>
        <p:spPr>
          <a:xfrm flipV="true">
            <a:off x="12594363" y="1460065"/>
            <a:ext cx="0" cy="1782725"/>
          </a:xfrm>
          <a:prstGeom prst="line">
            <a:avLst/>
          </a:prstGeom>
          <a:ln cap="flat" w="9525">
            <a:solidFill>
              <a:srgbClr val="FFFFFF"/>
            </a:solidFill>
            <a:prstDash val="solid"/>
            <a:headEnd type="none" len="sm" w="sm"/>
            <a:tailEnd type="none" len="sm" w="sm"/>
          </a:ln>
        </p:spPr>
      </p:sp>
      <p:sp>
        <p:nvSpPr>
          <p:cNvPr name="TextBox 15" id="15"/>
          <p:cNvSpPr txBox="true"/>
          <p:nvPr/>
        </p:nvSpPr>
        <p:spPr>
          <a:xfrm rot="0">
            <a:off x="474693" y="1057275"/>
            <a:ext cx="5506593" cy="2931383"/>
          </a:xfrm>
          <a:prstGeom prst="rect">
            <a:avLst/>
          </a:prstGeom>
        </p:spPr>
        <p:txBody>
          <a:bodyPr anchor="t" rtlCol="false" tIns="0" lIns="0" bIns="0" rIns="0">
            <a:spAutoFit/>
          </a:bodyPr>
          <a:lstStyle/>
          <a:p>
            <a:pPr>
              <a:lnSpc>
                <a:spcPts val="7705"/>
              </a:lnSpc>
            </a:pPr>
            <a:r>
              <a:rPr lang="en-US" sz="6700">
                <a:solidFill>
                  <a:srgbClr val="FFFFFF"/>
                </a:solidFill>
                <a:latin typeface="HK Grotesk Bold"/>
              </a:rPr>
              <a:t>Preparing Files For Deployment</a:t>
            </a:r>
          </a:p>
        </p:txBody>
      </p:sp>
      <p:sp>
        <p:nvSpPr>
          <p:cNvPr name="TextBox 16" id="16"/>
          <p:cNvSpPr txBox="true"/>
          <p:nvPr/>
        </p:nvSpPr>
        <p:spPr>
          <a:xfrm rot="0">
            <a:off x="9195709" y="426443"/>
            <a:ext cx="1830209" cy="355092"/>
          </a:xfrm>
          <a:prstGeom prst="rect">
            <a:avLst/>
          </a:prstGeom>
        </p:spPr>
        <p:txBody>
          <a:bodyPr anchor="t" rtlCol="false" tIns="0" lIns="0" bIns="0" rIns="0">
            <a:spAutoFit/>
          </a:bodyPr>
          <a:lstStyle/>
          <a:p>
            <a:pPr algn="ctr">
              <a:lnSpc>
                <a:spcPts val="2784"/>
              </a:lnSpc>
            </a:pPr>
            <a:r>
              <a:rPr lang="en-US" sz="2400">
                <a:solidFill>
                  <a:srgbClr val="FFFFFF"/>
                </a:solidFill>
                <a:latin typeface="HK Grotesk Bold"/>
              </a:rPr>
              <a:t>Task</a:t>
            </a:r>
          </a:p>
        </p:txBody>
      </p:sp>
      <p:sp>
        <p:nvSpPr>
          <p:cNvPr name="TextBox 17" id="17"/>
          <p:cNvSpPr txBox="true"/>
          <p:nvPr/>
        </p:nvSpPr>
        <p:spPr>
          <a:xfrm rot="0">
            <a:off x="8747186" y="4729148"/>
            <a:ext cx="660721" cy="418272"/>
          </a:xfrm>
          <a:prstGeom prst="rect">
            <a:avLst/>
          </a:prstGeom>
        </p:spPr>
        <p:txBody>
          <a:bodyPr anchor="t" rtlCol="false" tIns="0" lIns="0" bIns="0" rIns="0">
            <a:spAutoFit/>
          </a:bodyPr>
          <a:lstStyle/>
          <a:p>
            <a:pPr algn="ctr">
              <a:lnSpc>
                <a:spcPts val="3321"/>
              </a:lnSpc>
            </a:pPr>
            <a:r>
              <a:rPr lang="en-US" sz="2700">
                <a:solidFill>
                  <a:srgbClr val="FFFFFF"/>
                </a:solidFill>
                <a:latin typeface="HK Grotesk Bold"/>
              </a:rPr>
              <a:t>02</a:t>
            </a:r>
          </a:p>
        </p:txBody>
      </p:sp>
      <p:sp>
        <p:nvSpPr>
          <p:cNvPr name="TextBox 18" id="18"/>
          <p:cNvSpPr txBox="true"/>
          <p:nvPr/>
        </p:nvSpPr>
        <p:spPr>
          <a:xfrm rot="0">
            <a:off x="8605028" y="2046371"/>
            <a:ext cx="660721" cy="418272"/>
          </a:xfrm>
          <a:prstGeom prst="rect">
            <a:avLst/>
          </a:prstGeom>
        </p:spPr>
        <p:txBody>
          <a:bodyPr anchor="t" rtlCol="false" tIns="0" lIns="0" bIns="0" rIns="0">
            <a:spAutoFit/>
          </a:bodyPr>
          <a:lstStyle/>
          <a:p>
            <a:pPr algn="ctr">
              <a:lnSpc>
                <a:spcPts val="3321"/>
              </a:lnSpc>
            </a:pPr>
            <a:r>
              <a:rPr lang="en-US" sz="2700">
                <a:solidFill>
                  <a:srgbClr val="FFFFFF"/>
                </a:solidFill>
                <a:latin typeface="HK Grotesk Bold"/>
              </a:rPr>
              <a:t>01</a:t>
            </a:r>
          </a:p>
        </p:txBody>
      </p:sp>
      <p:sp>
        <p:nvSpPr>
          <p:cNvPr name="TextBox 19" id="19"/>
          <p:cNvSpPr txBox="true"/>
          <p:nvPr/>
        </p:nvSpPr>
        <p:spPr>
          <a:xfrm rot="0">
            <a:off x="9502426" y="1978130"/>
            <a:ext cx="2491204" cy="837306"/>
          </a:xfrm>
          <a:prstGeom prst="rect">
            <a:avLst/>
          </a:prstGeom>
        </p:spPr>
        <p:txBody>
          <a:bodyPr anchor="t" rtlCol="false" tIns="0" lIns="0" bIns="0" rIns="0">
            <a:spAutoFit/>
          </a:bodyPr>
          <a:lstStyle/>
          <a:p>
            <a:pPr algn="r">
              <a:lnSpc>
                <a:spcPts val="3321"/>
              </a:lnSpc>
            </a:pPr>
            <a:r>
              <a:rPr lang="en-US" sz="2700">
                <a:solidFill>
                  <a:srgbClr val="FFFFFF"/>
                </a:solidFill>
                <a:latin typeface="HK Grotesk Bold"/>
              </a:rPr>
              <a:t>Preparing for deployment</a:t>
            </a:r>
          </a:p>
        </p:txBody>
      </p:sp>
      <p:sp>
        <p:nvSpPr>
          <p:cNvPr name="TextBox 20" id="20"/>
          <p:cNvSpPr txBox="true"/>
          <p:nvPr/>
        </p:nvSpPr>
        <p:spPr>
          <a:xfrm rot="0">
            <a:off x="13043124" y="1401686"/>
            <a:ext cx="3715065" cy="1889959"/>
          </a:xfrm>
          <a:prstGeom prst="rect">
            <a:avLst/>
          </a:prstGeom>
        </p:spPr>
        <p:txBody>
          <a:bodyPr anchor="t" rtlCol="false" tIns="0" lIns="0" bIns="0" rIns="0">
            <a:spAutoFit/>
          </a:bodyPr>
          <a:lstStyle/>
          <a:p>
            <a:pPr>
              <a:lnSpc>
                <a:spcPts val="2506"/>
              </a:lnSpc>
            </a:pPr>
            <a:r>
              <a:rPr lang="en-US" sz="2054">
                <a:solidFill>
                  <a:srgbClr val="FFFFFF"/>
                </a:solidFill>
                <a:latin typeface="HK Grotesk Light"/>
              </a:rPr>
              <a:t>I will need to create the necessary files such as:</a:t>
            </a:r>
          </a:p>
          <a:p>
            <a:pPr marL="443611" indent="-221806" lvl="1">
              <a:lnSpc>
                <a:spcPts val="2506"/>
              </a:lnSpc>
              <a:buFont typeface="Arial"/>
              <a:buChar char="•"/>
            </a:pPr>
            <a:r>
              <a:rPr lang="en-US" sz="2054">
                <a:solidFill>
                  <a:srgbClr val="FFFFFF"/>
                </a:solidFill>
                <a:latin typeface="HK Grotesk Light"/>
              </a:rPr>
              <a:t>main.py</a:t>
            </a:r>
          </a:p>
          <a:p>
            <a:pPr marL="443611" indent="-221806" lvl="1">
              <a:lnSpc>
                <a:spcPts val="2506"/>
              </a:lnSpc>
              <a:buFont typeface="Arial"/>
              <a:buChar char="•"/>
            </a:pPr>
            <a:r>
              <a:rPr lang="en-US" sz="2054">
                <a:solidFill>
                  <a:srgbClr val="FFFFFF"/>
                </a:solidFill>
                <a:latin typeface="HK Grotesk Light"/>
              </a:rPr>
              <a:t>requirement.txt</a:t>
            </a:r>
          </a:p>
          <a:p>
            <a:pPr marL="443611" indent="-221806" lvl="1">
              <a:lnSpc>
                <a:spcPts val="2506"/>
              </a:lnSpc>
              <a:buFont typeface="Arial"/>
              <a:buChar char="•"/>
            </a:pPr>
            <a:r>
              <a:rPr lang="en-US" sz="2054">
                <a:solidFill>
                  <a:srgbClr val="FFFFFF"/>
                </a:solidFill>
                <a:latin typeface="HK Grotesk Light"/>
              </a:rPr>
              <a:t>static (for css)</a:t>
            </a:r>
          </a:p>
          <a:p>
            <a:pPr marL="443611" indent="-221806" lvl="1">
              <a:lnSpc>
                <a:spcPts val="2506"/>
              </a:lnSpc>
              <a:buFont typeface="Arial"/>
              <a:buChar char="•"/>
            </a:pPr>
            <a:r>
              <a:rPr lang="en-US" sz="2054">
                <a:solidFill>
                  <a:srgbClr val="FFFFFF"/>
                </a:solidFill>
                <a:latin typeface="HK Grotesk Light"/>
              </a:rPr>
              <a:t>templates (for html)</a:t>
            </a:r>
          </a:p>
        </p:txBody>
      </p:sp>
      <p:sp>
        <p:nvSpPr>
          <p:cNvPr name="TextBox 21" id="21"/>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22" id="22"/>
          <p:cNvSpPr txBox="true"/>
          <p:nvPr/>
        </p:nvSpPr>
        <p:spPr>
          <a:xfrm rot="0">
            <a:off x="119616" y="4277731"/>
            <a:ext cx="7542154" cy="2980442"/>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this project, we used python Flask API to deploy the model. In order to successfully deploy the project, we needed to create some important files as described herein.</a:t>
            </a:r>
          </a:p>
        </p:txBody>
      </p:sp>
      <p:sp>
        <p:nvSpPr>
          <p:cNvPr name="TextBox 23" id="23"/>
          <p:cNvSpPr txBox="true"/>
          <p:nvPr/>
        </p:nvSpPr>
        <p:spPr>
          <a:xfrm rot="0">
            <a:off x="13043124" y="4334881"/>
            <a:ext cx="3331028" cy="1084270"/>
          </a:xfrm>
          <a:prstGeom prst="rect">
            <a:avLst/>
          </a:prstGeom>
        </p:spPr>
        <p:txBody>
          <a:bodyPr anchor="t" rtlCol="false" tIns="0" lIns="0" bIns="0" rIns="0">
            <a:spAutoFit/>
          </a:bodyPr>
          <a:lstStyle/>
          <a:p>
            <a:pPr>
              <a:lnSpc>
                <a:spcPts val="1720"/>
              </a:lnSpc>
            </a:pPr>
            <a:r>
              <a:rPr lang="en-US" sz="1410">
                <a:solidFill>
                  <a:srgbClr val="FFFFFF"/>
                </a:solidFill>
                <a:latin typeface="HK Grotesk Light"/>
              </a:rPr>
              <a:t>This is where we create our Python API connector to be able to read our model and make recommendations via the API. We also connect to the HTML and CSS file for our App interface here.</a:t>
            </a:r>
          </a:p>
        </p:txBody>
      </p:sp>
      <p:sp>
        <p:nvSpPr>
          <p:cNvPr name="TextBox 24" id="24"/>
          <p:cNvSpPr txBox="true"/>
          <p:nvPr/>
        </p:nvSpPr>
        <p:spPr>
          <a:xfrm rot="0">
            <a:off x="9780316" y="4524808"/>
            <a:ext cx="2491204" cy="418272"/>
          </a:xfrm>
          <a:prstGeom prst="rect">
            <a:avLst/>
          </a:prstGeom>
        </p:spPr>
        <p:txBody>
          <a:bodyPr anchor="t" rtlCol="false" tIns="0" lIns="0" bIns="0" rIns="0">
            <a:spAutoFit/>
          </a:bodyPr>
          <a:lstStyle/>
          <a:p>
            <a:pPr algn="r">
              <a:lnSpc>
                <a:spcPts val="3321"/>
              </a:lnSpc>
            </a:pPr>
            <a:r>
              <a:rPr lang="en-US" sz="2700">
                <a:solidFill>
                  <a:srgbClr val="FFFFFF"/>
                </a:solidFill>
                <a:latin typeface="HK Grotesk Bold"/>
              </a:rPr>
              <a:t>Main.py</a:t>
            </a:r>
          </a:p>
        </p:txBody>
      </p:sp>
      <p:grpSp>
        <p:nvGrpSpPr>
          <p:cNvPr name="Group 25" id="25"/>
          <p:cNvGrpSpPr/>
          <p:nvPr/>
        </p:nvGrpSpPr>
        <p:grpSpPr>
          <a:xfrm rot="0">
            <a:off x="9030639" y="5908755"/>
            <a:ext cx="8032068" cy="1529503"/>
            <a:chOff x="0" y="0"/>
            <a:chExt cx="3682960" cy="701326"/>
          </a:xfrm>
        </p:grpSpPr>
        <p:sp>
          <p:nvSpPr>
            <p:cNvPr name="Freeform 26" id="26"/>
            <p:cNvSpPr/>
            <p:nvPr/>
          </p:nvSpPr>
          <p:spPr>
            <a:xfrm flipH="false" flipV="false">
              <a:off x="0" y="0"/>
              <a:ext cx="3682960" cy="701326"/>
            </a:xfrm>
            <a:custGeom>
              <a:avLst/>
              <a:gdLst/>
              <a:ahLst/>
              <a:cxnLst/>
              <a:rect r="r" b="b" t="t" l="l"/>
              <a:pathLst>
                <a:path h="701326" w="3682960">
                  <a:moveTo>
                    <a:pt x="3558500" y="701326"/>
                  </a:moveTo>
                  <a:lnTo>
                    <a:pt x="124460" y="701326"/>
                  </a:lnTo>
                  <a:cubicBezTo>
                    <a:pt x="55880" y="701326"/>
                    <a:pt x="0" y="645446"/>
                    <a:pt x="0" y="576866"/>
                  </a:cubicBezTo>
                  <a:lnTo>
                    <a:pt x="0" y="124460"/>
                  </a:lnTo>
                  <a:cubicBezTo>
                    <a:pt x="0" y="55880"/>
                    <a:pt x="55880" y="0"/>
                    <a:pt x="124460" y="0"/>
                  </a:cubicBezTo>
                  <a:lnTo>
                    <a:pt x="3558500" y="0"/>
                  </a:lnTo>
                  <a:cubicBezTo>
                    <a:pt x="3627080" y="0"/>
                    <a:pt x="3682960" y="55880"/>
                    <a:pt x="3682960" y="124460"/>
                  </a:cubicBezTo>
                  <a:lnTo>
                    <a:pt x="3682960" y="576866"/>
                  </a:lnTo>
                  <a:cubicBezTo>
                    <a:pt x="3682960" y="645446"/>
                    <a:pt x="3627080" y="701326"/>
                    <a:pt x="3558500" y="701326"/>
                  </a:cubicBezTo>
                  <a:close/>
                </a:path>
              </a:pathLst>
            </a:custGeom>
            <a:solidFill>
              <a:srgbClr val="2D2E5F">
                <a:alpha val="86667"/>
              </a:srgbClr>
            </a:solidFill>
          </p:spPr>
        </p:sp>
      </p:grpSp>
      <p:grpSp>
        <p:nvGrpSpPr>
          <p:cNvPr name="Group 27" id="27"/>
          <p:cNvGrpSpPr/>
          <p:nvPr/>
        </p:nvGrpSpPr>
        <p:grpSpPr>
          <a:xfrm rot="0">
            <a:off x="8651936" y="6266087"/>
            <a:ext cx="851221" cy="851221"/>
            <a:chOff x="0" y="0"/>
            <a:chExt cx="6350000" cy="6350000"/>
          </a:xfrm>
        </p:grpSpPr>
        <p:sp>
          <p:nvSpPr>
            <p:cNvPr name="Freeform 28" id="2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29" id="29"/>
          <p:cNvSpPr/>
          <p:nvPr/>
        </p:nvSpPr>
        <p:spPr>
          <a:xfrm flipH="true" flipV="true">
            <a:off x="12603886" y="6193358"/>
            <a:ext cx="17261" cy="644934"/>
          </a:xfrm>
          <a:prstGeom prst="line">
            <a:avLst/>
          </a:prstGeom>
          <a:ln cap="flat" w="9525">
            <a:solidFill>
              <a:srgbClr val="FFFFFF"/>
            </a:solidFill>
            <a:prstDash val="solid"/>
            <a:headEnd type="none" len="sm" w="sm"/>
            <a:tailEnd type="none" len="sm" w="sm"/>
          </a:ln>
        </p:spPr>
      </p:sp>
      <p:sp>
        <p:nvSpPr>
          <p:cNvPr name="TextBox 30" id="30"/>
          <p:cNvSpPr txBox="true"/>
          <p:nvPr/>
        </p:nvSpPr>
        <p:spPr>
          <a:xfrm rot="0">
            <a:off x="8747186" y="6506301"/>
            <a:ext cx="660721" cy="418272"/>
          </a:xfrm>
          <a:prstGeom prst="rect">
            <a:avLst/>
          </a:prstGeom>
        </p:spPr>
        <p:txBody>
          <a:bodyPr anchor="t" rtlCol="false" tIns="0" lIns="0" bIns="0" rIns="0">
            <a:spAutoFit/>
          </a:bodyPr>
          <a:lstStyle/>
          <a:p>
            <a:pPr algn="ctr">
              <a:lnSpc>
                <a:spcPts val="3321"/>
              </a:lnSpc>
            </a:pPr>
            <a:r>
              <a:rPr lang="en-US" sz="2700">
                <a:solidFill>
                  <a:srgbClr val="FFFFFF"/>
                </a:solidFill>
                <a:latin typeface="HK Grotesk Bold"/>
              </a:rPr>
              <a:t>03</a:t>
            </a:r>
          </a:p>
        </p:txBody>
      </p:sp>
      <p:sp>
        <p:nvSpPr>
          <p:cNvPr name="TextBox 31" id="31"/>
          <p:cNvSpPr txBox="true"/>
          <p:nvPr/>
        </p:nvSpPr>
        <p:spPr>
          <a:xfrm rot="0">
            <a:off x="13043124" y="6112033"/>
            <a:ext cx="3331028" cy="868604"/>
          </a:xfrm>
          <a:prstGeom prst="rect">
            <a:avLst/>
          </a:prstGeom>
        </p:spPr>
        <p:txBody>
          <a:bodyPr anchor="t" rtlCol="false" tIns="0" lIns="0" bIns="0" rIns="0">
            <a:spAutoFit/>
          </a:bodyPr>
          <a:lstStyle/>
          <a:p>
            <a:pPr>
              <a:lnSpc>
                <a:spcPts val="1720"/>
              </a:lnSpc>
            </a:pPr>
            <a:r>
              <a:rPr lang="en-US" sz="1410">
                <a:solidFill>
                  <a:srgbClr val="FFFFFF"/>
                </a:solidFill>
                <a:latin typeface="HK Grotesk Light"/>
              </a:rPr>
              <a:t>The requirement.txt file contains all the library requirements that need to be installed in order to use these libraries in the main.py during deployment.</a:t>
            </a:r>
          </a:p>
        </p:txBody>
      </p:sp>
      <p:sp>
        <p:nvSpPr>
          <p:cNvPr name="TextBox 32" id="32"/>
          <p:cNvSpPr txBox="true"/>
          <p:nvPr/>
        </p:nvSpPr>
        <p:spPr>
          <a:xfrm rot="0">
            <a:off x="9780316" y="6301960"/>
            <a:ext cx="2491204" cy="418272"/>
          </a:xfrm>
          <a:prstGeom prst="rect">
            <a:avLst/>
          </a:prstGeom>
        </p:spPr>
        <p:txBody>
          <a:bodyPr anchor="t" rtlCol="false" tIns="0" lIns="0" bIns="0" rIns="0">
            <a:spAutoFit/>
          </a:bodyPr>
          <a:lstStyle/>
          <a:p>
            <a:pPr algn="r">
              <a:lnSpc>
                <a:spcPts val="3321"/>
              </a:lnSpc>
            </a:pPr>
            <a:r>
              <a:rPr lang="en-US" sz="2700">
                <a:solidFill>
                  <a:srgbClr val="FFFFFF"/>
                </a:solidFill>
                <a:latin typeface="HK Grotesk Bold"/>
              </a:rPr>
              <a:t>requirement.txt</a:t>
            </a:r>
          </a:p>
        </p:txBody>
      </p:sp>
      <p:grpSp>
        <p:nvGrpSpPr>
          <p:cNvPr name="Group 33" id="33"/>
          <p:cNvGrpSpPr/>
          <p:nvPr/>
        </p:nvGrpSpPr>
        <p:grpSpPr>
          <a:xfrm rot="0">
            <a:off x="9125889" y="7685908"/>
            <a:ext cx="8032068" cy="1529503"/>
            <a:chOff x="0" y="0"/>
            <a:chExt cx="3682960" cy="701326"/>
          </a:xfrm>
        </p:grpSpPr>
        <p:sp>
          <p:nvSpPr>
            <p:cNvPr name="Freeform 34" id="34"/>
            <p:cNvSpPr/>
            <p:nvPr/>
          </p:nvSpPr>
          <p:spPr>
            <a:xfrm flipH="false" flipV="false">
              <a:off x="0" y="0"/>
              <a:ext cx="3682960" cy="701326"/>
            </a:xfrm>
            <a:custGeom>
              <a:avLst/>
              <a:gdLst/>
              <a:ahLst/>
              <a:cxnLst/>
              <a:rect r="r" b="b" t="t" l="l"/>
              <a:pathLst>
                <a:path h="701326" w="3682960">
                  <a:moveTo>
                    <a:pt x="3558500" y="701326"/>
                  </a:moveTo>
                  <a:lnTo>
                    <a:pt x="124460" y="701326"/>
                  </a:lnTo>
                  <a:cubicBezTo>
                    <a:pt x="55880" y="701326"/>
                    <a:pt x="0" y="645446"/>
                    <a:pt x="0" y="576866"/>
                  </a:cubicBezTo>
                  <a:lnTo>
                    <a:pt x="0" y="124460"/>
                  </a:lnTo>
                  <a:cubicBezTo>
                    <a:pt x="0" y="55880"/>
                    <a:pt x="55880" y="0"/>
                    <a:pt x="124460" y="0"/>
                  </a:cubicBezTo>
                  <a:lnTo>
                    <a:pt x="3558500" y="0"/>
                  </a:lnTo>
                  <a:cubicBezTo>
                    <a:pt x="3627080" y="0"/>
                    <a:pt x="3682960" y="55880"/>
                    <a:pt x="3682960" y="124460"/>
                  </a:cubicBezTo>
                  <a:lnTo>
                    <a:pt x="3682960" y="576866"/>
                  </a:lnTo>
                  <a:cubicBezTo>
                    <a:pt x="3682960" y="645446"/>
                    <a:pt x="3627080" y="701326"/>
                    <a:pt x="3558500" y="701326"/>
                  </a:cubicBezTo>
                  <a:close/>
                </a:path>
              </a:pathLst>
            </a:custGeom>
            <a:solidFill>
              <a:srgbClr val="2D2E5F">
                <a:alpha val="86667"/>
              </a:srgbClr>
            </a:solidFill>
          </p:spPr>
        </p:sp>
      </p:grpSp>
      <p:grpSp>
        <p:nvGrpSpPr>
          <p:cNvPr name="Group 35" id="35"/>
          <p:cNvGrpSpPr/>
          <p:nvPr/>
        </p:nvGrpSpPr>
        <p:grpSpPr>
          <a:xfrm rot="0">
            <a:off x="8747186" y="8043240"/>
            <a:ext cx="851221" cy="851221"/>
            <a:chOff x="0" y="0"/>
            <a:chExt cx="6350000" cy="6350000"/>
          </a:xfrm>
        </p:grpSpPr>
        <p:sp>
          <p:nvSpPr>
            <p:cNvPr name="Freeform 36" id="3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37" id="37"/>
          <p:cNvSpPr/>
          <p:nvPr/>
        </p:nvSpPr>
        <p:spPr>
          <a:xfrm flipH="true" flipV="true">
            <a:off x="12699136" y="7970511"/>
            <a:ext cx="17261" cy="644934"/>
          </a:xfrm>
          <a:prstGeom prst="line">
            <a:avLst/>
          </a:prstGeom>
          <a:ln cap="flat" w="9525">
            <a:solidFill>
              <a:srgbClr val="FFFFFF"/>
            </a:solidFill>
            <a:prstDash val="solid"/>
            <a:headEnd type="none" len="sm" w="sm"/>
            <a:tailEnd type="none" len="sm" w="sm"/>
          </a:ln>
        </p:spPr>
      </p:sp>
      <p:sp>
        <p:nvSpPr>
          <p:cNvPr name="TextBox 38" id="38"/>
          <p:cNvSpPr txBox="true"/>
          <p:nvPr/>
        </p:nvSpPr>
        <p:spPr>
          <a:xfrm rot="0">
            <a:off x="8842436" y="8283453"/>
            <a:ext cx="660721" cy="418272"/>
          </a:xfrm>
          <a:prstGeom prst="rect">
            <a:avLst/>
          </a:prstGeom>
        </p:spPr>
        <p:txBody>
          <a:bodyPr anchor="t" rtlCol="false" tIns="0" lIns="0" bIns="0" rIns="0">
            <a:spAutoFit/>
          </a:bodyPr>
          <a:lstStyle/>
          <a:p>
            <a:pPr algn="ctr">
              <a:lnSpc>
                <a:spcPts val="3321"/>
              </a:lnSpc>
            </a:pPr>
            <a:r>
              <a:rPr lang="en-US" sz="2700">
                <a:solidFill>
                  <a:srgbClr val="FFFFFF"/>
                </a:solidFill>
                <a:latin typeface="HK Grotesk Bold"/>
              </a:rPr>
              <a:t>04</a:t>
            </a:r>
          </a:p>
        </p:txBody>
      </p:sp>
      <p:sp>
        <p:nvSpPr>
          <p:cNvPr name="TextBox 39" id="39"/>
          <p:cNvSpPr txBox="true"/>
          <p:nvPr/>
        </p:nvSpPr>
        <p:spPr>
          <a:xfrm rot="0">
            <a:off x="13141923" y="8047814"/>
            <a:ext cx="3331028" cy="868604"/>
          </a:xfrm>
          <a:prstGeom prst="rect">
            <a:avLst/>
          </a:prstGeom>
        </p:spPr>
        <p:txBody>
          <a:bodyPr anchor="t" rtlCol="false" tIns="0" lIns="0" bIns="0" rIns="0">
            <a:spAutoFit/>
          </a:bodyPr>
          <a:lstStyle/>
          <a:p>
            <a:pPr>
              <a:lnSpc>
                <a:spcPts val="1720"/>
              </a:lnSpc>
            </a:pPr>
            <a:r>
              <a:rPr lang="en-US" sz="1410">
                <a:solidFill>
                  <a:srgbClr val="FFFFFF"/>
                </a:solidFill>
                <a:latin typeface="HK Grotesk Light"/>
              </a:rPr>
              <a:t>The static file contains the CSS of the app interface. The templates file contains the html code that builds the framework of our app.</a:t>
            </a:r>
          </a:p>
        </p:txBody>
      </p:sp>
      <p:sp>
        <p:nvSpPr>
          <p:cNvPr name="TextBox 40" id="40"/>
          <p:cNvSpPr txBox="true"/>
          <p:nvPr/>
        </p:nvSpPr>
        <p:spPr>
          <a:xfrm rot="0">
            <a:off x="9875566" y="8079113"/>
            <a:ext cx="2491204" cy="837306"/>
          </a:xfrm>
          <a:prstGeom prst="rect">
            <a:avLst/>
          </a:prstGeom>
        </p:spPr>
        <p:txBody>
          <a:bodyPr anchor="t" rtlCol="false" tIns="0" lIns="0" bIns="0" rIns="0">
            <a:spAutoFit/>
          </a:bodyPr>
          <a:lstStyle/>
          <a:p>
            <a:pPr algn="r">
              <a:lnSpc>
                <a:spcPts val="3321"/>
              </a:lnSpc>
            </a:pPr>
            <a:r>
              <a:rPr lang="en-US" sz="2700">
                <a:solidFill>
                  <a:srgbClr val="FFFFFF"/>
                </a:solidFill>
                <a:latin typeface="HK Grotesk Bold"/>
              </a:rPr>
              <a:t>Static &amp; templates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974" t="0" r="0" b="0"/>
          <a:stretch>
            <a:fillRect/>
          </a:stretch>
        </p:blipFill>
        <p:spPr>
          <a:xfrm flipH="false" flipV="false" rot="0">
            <a:off x="5715286" y="3552765"/>
            <a:ext cx="12478076" cy="6128787"/>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recommendation system has a search bar and a auto suggestion based on the keys word inputs from the user. In the following example, the user seeks to search "star wars" and as the user starts to type "star" the app auto suggest possible movies that starts with that keyword.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76922" y="3882334"/>
            <a:ext cx="12077158" cy="6280110"/>
            <a:chOff x="0" y="0"/>
            <a:chExt cx="5097448" cy="2650668"/>
          </a:xfrm>
        </p:grpSpPr>
        <p:sp>
          <p:nvSpPr>
            <p:cNvPr name="Freeform 3" id="3"/>
            <p:cNvSpPr/>
            <p:nvPr/>
          </p:nvSpPr>
          <p:spPr>
            <a:xfrm flipH="false" flipV="false">
              <a:off x="0" y="0"/>
              <a:ext cx="5097448" cy="2650668"/>
            </a:xfrm>
            <a:custGeom>
              <a:avLst/>
              <a:gdLst/>
              <a:ahLst/>
              <a:cxnLst/>
              <a:rect r="r" b="b" t="t" l="l"/>
              <a:pathLst>
                <a:path h="2650668" w="5097448">
                  <a:moveTo>
                    <a:pt x="4972988" y="2650668"/>
                  </a:moveTo>
                  <a:lnTo>
                    <a:pt x="124460" y="2650668"/>
                  </a:lnTo>
                  <a:cubicBezTo>
                    <a:pt x="55880" y="2650668"/>
                    <a:pt x="0" y="2594788"/>
                    <a:pt x="0" y="2526208"/>
                  </a:cubicBezTo>
                  <a:lnTo>
                    <a:pt x="0" y="124460"/>
                  </a:lnTo>
                  <a:cubicBezTo>
                    <a:pt x="0" y="55880"/>
                    <a:pt x="55880" y="0"/>
                    <a:pt x="124460" y="0"/>
                  </a:cubicBezTo>
                  <a:lnTo>
                    <a:pt x="4972988" y="0"/>
                  </a:lnTo>
                  <a:cubicBezTo>
                    <a:pt x="5041568" y="0"/>
                    <a:pt x="5097448" y="55880"/>
                    <a:pt x="5097448" y="124460"/>
                  </a:cubicBezTo>
                  <a:lnTo>
                    <a:pt x="5097448" y="2526208"/>
                  </a:lnTo>
                  <a:cubicBezTo>
                    <a:pt x="5097448" y="2594788"/>
                    <a:pt x="5041568" y="2650668"/>
                    <a:pt x="4972988" y="2650668"/>
                  </a:cubicBezTo>
                  <a:close/>
                </a:path>
              </a:pathLst>
            </a:custGeom>
            <a:solidFill>
              <a:srgbClr val="2D2E5F"/>
            </a:solidFill>
          </p:spPr>
        </p:sp>
      </p:grpSp>
      <p:pic>
        <p:nvPicPr>
          <p:cNvPr name="Picture 4" id="4"/>
          <p:cNvPicPr>
            <a:picLocks noChangeAspect="true"/>
          </p:cNvPicPr>
          <p:nvPr/>
        </p:nvPicPr>
        <p:blipFill>
          <a:blip r:embed="rId2"/>
          <a:srcRect l="10355" t="0" r="0" b="0"/>
          <a:stretch>
            <a:fillRect/>
          </a:stretch>
        </p:blipFill>
        <p:spPr>
          <a:xfrm flipH="false" flipV="false" rot="0">
            <a:off x="5715286" y="4022726"/>
            <a:ext cx="11800891" cy="6011609"/>
          </a:xfrm>
          <a:prstGeom prst="rect">
            <a:avLst/>
          </a:prstGeom>
        </p:spPr>
      </p:pic>
      <p:sp>
        <p:nvSpPr>
          <p:cNvPr name="TextBox 5" id="5"/>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6" id="6"/>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7" id="7"/>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8" id="8"/>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9" id="9"/>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recommendation system also has a search or loading animation that runs anytime a user searches for a movie in the system.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15286" y="2766648"/>
            <a:ext cx="12063098" cy="7212727"/>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After the user searches something in the recommendation system, the system returns the movie along with descriptions of the movie.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3" id="3"/>
          <p:cNvSpPr txBox="true"/>
          <p:nvPr/>
        </p:nvSpPr>
        <p:spPr>
          <a:xfrm rot="0">
            <a:off x="7615579" y="350634"/>
            <a:ext cx="3132258"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Introduction</a:t>
            </a:r>
          </a:p>
        </p:txBody>
      </p:sp>
      <p:sp>
        <p:nvSpPr>
          <p:cNvPr name="TextBox 4" id="4"/>
          <p:cNvSpPr txBox="true"/>
          <p:nvPr/>
        </p:nvSpPr>
        <p:spPr>
          <a:xfrm rot="0">
            <a:off x="7615579" y="1187862"/>
            <a:ext cx="9811983" cy="6894681"/>
          </a:xfrm>
          <a:prstGeom prst="rect">
            <a:avLst/>
          </a:prstGeom>
        </p:spPr>
        <p:txBody>
          <a:bodyPr anchor="t" rtlCol="false" tIns="0" lIns="0" bIns="0" rIns="0">
            <a:spAutoFit/>
          </a:bodyPr>
          <a:lstStyle/>
          <a:p>
            <a:pPr>
              <a:lnSpc>
                <a:spcPts val="4219"/>
              </a:lnSpc>
            </a:pPr>
            <a:r>
              <a:rPr lang="en-US" sz="3013">
                <a:solidFill>
                  <a:srgbClr val="000000"/>
                </a:solidFill>
                <a:latin typeface="Canva Sans"/>
              </a:rPr>
              <a:t>In today's world, recommendation systems are widely used to help people make choices by suggesting items based on their preferences. One of the most popular examples of recommendation systems is the movie recommendation system. Building a movie recommendation system is a big data project that involves collecting data from various sources, preprocessing it, extracting features, building models, evaluating performance, and deploying the system. In this report, we will discuss an end-to-end big data project that involves building a movie recommendation system using Apache Spark and Python.</a:t>
            </a:r>
          </a:p>
        </p:txBody>
      </p:sp>
      <p:sp>
        <p:nvSpPr>
          <p:cNvPr name="TextBox 5" id="5"/>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6" id="6"/>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57506" y="2850739"/>
            <a:ext cx="11701794" cy="7264864"/>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system also returns the actors and actresses in the movie along with their descriptions.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429562" y="3021736"/>
            <a:ext cx="12633239" cy="5200684"/>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system also returns the actors and actresses in the movie along with their descriptions.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490087" y="3423186"/>
            <a:ext cx="12572714" cy="4777631"/>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system also returns the reviews of the movies and use the reviews model to predict the reviews status of the movie as bad or good.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65114" y="3161594"/>
            <a:ext cx="12141820" cy="5559942"/>
          </a:xfrm>
          <a:prstGeom prst="rect">
            <a:avLst/>
          </a:prstGeom>
        </p:spPr>
      </p:pic>
      <p:sp>
        <p:nvSpPr>
          <p:cNvPr name="TextBox 3" id="3"/>
          <p:cNvSpPr txBox="true"/>
          <p:nvPr/>
        </p:nvSpPr>
        <p:spPr>
          <a:xfrm rot="0">
            <a:off x="185657" y="2974111"/>
            <a:ext cx="4012899" cy="1552506"/>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4" id="4"/>
          <p:cNvSpPr txBox="true"/>
          <p:nvPr/>
        </p:nvSpPr>
        <p:spPr>
          <a:xfrm rot="0">
            <a:off x="185657" y="293252"/>
            <a:ext cx="4686047" cy="2656765"/>
          </a:xfrm>
          <a:prstGeom prst="rect">
            <a:avLst/>
          </a:prstGeom>
        </p:spPr>
        <p:txBody>
          <a:bodyPr anchor="t" rtlCol="false" tIns="0" lIns="0" bIns="0" rIns="0">
            <a:spAutoFit/>
          </a:bodyPr>
          <a:lstStyle/>
          <a:p>
            <a:pPr>
              <a:lnSpc>
                <a:spcPts val="3632"/>
              </a:lnSpc>
            </a:pPr>
            <a:r>
              <a:rPr lang="en-US" sz="4128" spc="61">
                <a:solidFill>
                  <a:srgbClr val="090913"/>
                </a:solidFill>
                <a:latin typeface="Fredoka One"/>
              </a:rPr>
              <a:t>Movie Recommendation System Using Apache Spark and Python</a:t>
            </a:r>
          </a:p>
          <a:p>
            <a:pPr algn="l">
              <a:lnSpc>
                <a:spcPts val="2694"/>
              </a:lnSpc>
            </a:pPr>
          </a:p>
        </p:txBody>
      </p:sp>
      <p:sp>
        <p:nvSpPr>
          <p:cNvPr name="TextBox 5" id="5"/>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6" id="6"/>
          <p:cNvSpPr txBox="true"/>
          <p:nvPr/>
        </p:nvSpPr>
        <p:spPr>
          <a:xfrm rot="0">
            <a:off x="5765114" y="651567"/>
            <a:ext cx="3378886"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App Interface</a:t>
            </a:r>
          </a:p>
        </p:txBody>
      </p:sp>
      <p:sp>
        <p:nvSpPr>
          <p:cNvPr name="TextBox 7" id="7"/>
          <p:cNvSpPr txBox="true"/>
          <p:nvPr/>
        </p:nvSpPr>
        <p:spPr>
          <a:xfrm rot="0">
            <a:off x="5715286" y="1678708"/>
            <a:ext cx="8934108" cy="771981"/>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The system also returns recommendations for the user similar to what the user has already search.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475" t="38518" r="0" b="10560"/>
          <a:stretch>
            <a:fillRect/>
          </a:stretch>
        </p:blipFill>
        <p:spPr>
          <a:xfrm flipH="false" flipV="false">
            <a:off x="0" y="0"/>
            <a:ext cx="18288000" cy="10287000"/>
          </a:xfrm>
          <a:prstGeom prst="rect">
            <a:avLst/>
          </a:prstGeom>
        </p:spPr>
      </p:pic>
      <p:grpSp>
        <p:nvGrpSpPr>
          <p:cNvPr name="Group 3" id="3"/>
          <p:cNvGrpSpPr/>
          <p:nvPr/>
        </p:nvGrpSpPr>
        <p:grpSpPr>
          <a:xfrm rot="0">
            <a:off x="-2062" y="0"/>
            <a:ext cx="9146062" cy="10287000"/>
            <a:chOff x="0" y="0"/>
            <a:chExt cx="3093853" cy="3479800"/>
          </a:xfrm>
        </p:grpSpPr>
        <p:sp>
          <p:nvSpPr>
            <p:cNvPr name="Freeform 4" id="4"/>
            <p:cNvSpPr/>
            <p:nvPr/>
          </p:nvSpPr>
          <p:spPr>
            <a:xfrm flipH="false" flipV="false">
              <a:off x="0" y="0"/>
              <a:ext cx="3093853" cy="3479800"/>
            </a:xfrm>
            <a:custGeom>
              <a:avLst/>
              <a:gdLst/>
              <a:ahLst/>
              <a:cxnLst/>
              <a:rect r="r" b="b" t="t" l="l"/>
              <a:pathLst>
                <a:path h="3479800" w="3093853">
                  <a:moveTo>
                    <a:pt x="0" y="0"/>
                  </a:moveTo>
                  <a:lnTo>
                    <a:pt x="3093853" y="0"/>
                  </a:lnTo>
                  <a:lnTo>
                    <a:pt x="3093853" y="3479800"/>
                  </a:lnTo>
                  <a:lnTo>
                    <a:pt x="0" y="3479800"/>
                  </a:lnTo>
                  <a:close/>
                </a:path>
              </a:pathLst>
            </a:custGeom>
            <a:solidFill>
              <a:srgbClr val="171831"/>
            </a:solidFill>
          </p:spPr>
        </p:sp>
      </p:grpSp>
      <p:pic>
        <p:nvPicPr>
          <p:cNvPr name="Picture 5" id="5"/>
          <p:cNvPicPr>
            <a:picLocks noChangeAspect="true"/>
          </p:cNvPicPr>
          <p:nvPr/>
        </p:nvPicPr>
        <p:blipFill>
          <a:blip r:embed="rId3">
            <a:alphaModFix amt="56000"/>
          </a:blip>
          <a:srcRect l="6333" t="0" r="0" b="7898"/>
          <a:stretch>
            <a:fillRect/>
          </a:stretch>
        </p:blipFill>
        <p:spPr>
          <a:xfrm flipH="false" flipV="false" rot="0">
            <a:off x="0" y="0"/>
            <a:ext cx="9144000" cy="6001680"/>
          </a:xfrm>
          <a:prstGeom prst="rect">
            <a:avLst/>
          </a:prstGeom>
        </p:spPr>
      </p:pic>
      <p:grpSp>
        <p:nvGrpSpPr>
          <p:cNvPr name="Group 6" id="6"/>
          <p:cNvGrpSpPr/>
          <p:nvPr/>
        </p:nvGrpSpPr>
        <p:grpSpPr>
          <a:xfrm rot="0">
            <a:off x="11743171" y="3888690"/>
            <a:ext cx="5275547" cy="5385980"/>
            <a:chOff x="0" y="0"/>
            <a:chExt cx="2160783" cy="2206015"/>
          </a:xfrm>
        </p:grpSpPr>
        <p:sp>
          <p:nvSpPr>
            <p:cNvPr name="Freeform 7" id="7"/>
            <p:cNvSpPr/>
            <p:nvPr/>
          </p:nvSpPr>
          <p:spPr>
            <a:xfrm flipH="false" flipV="false">
              <a:off x="0" y="0"/>
              <a:ext cx="2160783" cy="2206015"/>
            </a:xfrm>
            <a:custGeom>
              <a:avLst/>
              <a:gdLst/>
              <a:ahLst/>
              <a:cxnLst/>
              <a:rect r="r" b="b" t="t" l="l"/>
              <a:pathLst>
                <a:path h="2206015" w="2160783">
                  <a:moveTo>
                    <a:pt x="2036323" y="2206015"/>
                  </a:moveTo>
                  <a:lnTo>
                    <a:pt x="124460" y="2206015"/>
                  </a:lnTo>
                  <a:cubicBezTo>
                    <a:pt x="55880" y="2206015"/>
                    <a:pt x="0" y="2150135"/>
                    <a:pt x="0" y="2081555"/>
                  </a:cubicBezTo>
                  <a:lnTo>
                    <a:pt x="0" y="124460"/>
                  </a:lnTo>
                  <a:cubicBezTo>
                    <a:pt x="0" y="55880"/>
                    <a:pt x="55880" y="0"/>
                    <a:pt x="124460" y="0"/>
                  </a:cubicBezTo>
                  <a:lnTo>
                    <a:pt x="2036323" y="0"/>
                  </a:lnTo>
                  <a:cubicBezTo>
                    <a:pt x="2104903" y="0"/>
                    <a:pt x="2160783" y="55880"/>
                    <a:pt x="2160783" y="124460"/>
                  </a:cubicBezTo>
                  <a:lnTo>
                    <a:pt x="2160783" y="2081555"/>
                  </a:lnTo>
                  <a:cubicBezTo>
                    <a:pt x="2160783" y="2150135"/>
                    <a:pt x="2104903" y="2206015"/>
                    <a:pt x="2036323" y="2206015"/>
                  </a:cubicBezTo>
                  <a:close/>
                </a:path>
              </a:pathLst>
            </a:custGeom>
            <a:solidFill>
              <a:srgbClr val="484995"/>
            </a:solidFill>
          </p:spPr>
        </p:sp>
      </p:grpSp>
      <p:grpSp>
        <p:nvGrpSpPr>
          <p:cNvPr name="Group 8" id="8"/>
          <p:cNvGrpSpPr/>
          <p:nvPr/>
        </p:nvGrpSpPr>
        <p:grpSpPr>
          <a:xfrm rot="0">
            <a:off x="11107574" y="7885842"/>
            <a:ext cx="4185324" cy="942178"/>
            <a:chOff x="0" y="0"/>
            <a:chExt cx="2933616" cy="660400"/>
          </a:xfrm>
        </p:grpSpPr>
        <p:sp>
          <p:nvSpPr>
            <p:cNvPr name="Freeform 9" id="9"/>
            <p:cNvSpPr/>
            <p:nvPr/>
          </p:nvSpPr>
          <p:spPr>
            <a:xfrm flipH="false" flipV="false">
              <a:off x="0" y="0"/>
              <a:ext cx="2933616" cy="660400"/>
            </a:xfrm>
            <a:custGeom>
              <a:avLst/>
              <a:gdLst/>
              <a:ahLst/>
              <a:cxnLst/>
              <a:rect r="r" b="b" t="t" l="l"/>
              <a:pathLst>
                <a:path h="660400" w="2933616">
                  <a:moveTo>
                    <a:pt x="2809156" y="660400"/>
                  </a:moveTo>
                  <a:lnTo>
                    <a:pt x="124460" y="660400"/>
                  </a:lnTo>
                  <a:cubicBezTo>
                    <a:pt x="55880" y="660400"/>
                    <a:pt x="0" y="604520"/>
                    <a:pt x="0" y="535940"/>
                  </a:cubicBezTo>
                  <a:lnTo>
                    <a:pt x="0" y="124460"/>
                  </a:lnTo>
                  <a:cubicBezTo>
                    <a:pt x="0" y="55880"/>
                    <a:pt x="55880" y="0"/>
                    <a:pt x="124460" y="0"/>
                  </a:cubicBezTo>
                  <a:lnTo>
                    <a:pt x="2809156" y="0"/>
                  </a:lnTo>
                  <a:cubicBezTo>
                    <a:pt x="2877736" y="0"/>
                    <a:pt x="2933616" y="55880"/>
                    <a:pt x="2933616" y="124460"/>
                  </a:cubicBezTo>
                  <a:lnTo>
                    <a:pt x="2933616" y="535940"/>
                  </a:lnTo>
                  <a:cubicBezTo>
                    <a:pt x="2933616" y="604520"/>
                    <a:pt x="2877736" y="660400"/>
                    <a:pt x="2809156" y="660400"/>
                  </a:cubicBezTo>
                  <a:close/>
                </a:path>
              </a:pathLst>
            </a:custGeom>
            <a:solidFill>
              <a:srgbClr val="6968D4"/>
            </a:solidFill>
          </p:spPr>
        </p:sp>
      </p:grpSp>
      <p:grpSp>
        <p:nvGrpSpPr>
          <p:cNvPr name="Group 10" id="10"/>
          <p:cNvGrpSpPr/>
          <p:nvPr/>
        </p:nvGrpSpPr>
        <p:grpSpPr>
          <a:xfrm rot="0">
            <a:off x="11514709" y="8259862"/>
            <a:ext cx="194138" cy="194138"/>
            <a:chOff x="0" y="0"/>
            <a:chExt cx="6350000" cy="6350000"/>
          </a:xfrm>
        </p:grpSpPr>
        <p:sp>
          <p:nvSpPr>
            <p:cNvPr name="Freeform 11" id="11"/>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AutoShape 12" id="12"/>
          <p:cNvSpPr/>
          <p:nvPr/>
        </p:nvSpPr>
        <p:spPr>
          <a:xfrm rot="-10800000">
            <a:off x="12436249" y="5992155"/>
            <a:ext cx="281189" cy="0"/>
          </a:xfrm>
          <a:prstGeom prst="line">
            <a:avLst/>
          </a:prstGeom>
          <a:ln cap="flat" w="9525">
            <a:solidFill>
              <a:srgbClr val="FFFFFF"/>
            </a:solidFill>
            <a:prstDash val="solid"/>
            <a:headEnd type="none" len="sm" w="sm"/>
            <a:tailEnd type="none" len="sm" w="sm"/>
          </a:ln>
        </p:spPr>
      </p:sp>
      <p:grpSp>
        <p:nvGrpSpPr>
          <p:cNvPr name="Group 13" id="13"/>
          <p:cNvGrpSpPr/>
          <p:nvPr/>
        </p:nvGrpSpPr>
        <p:grpSpPr>
          <a:xfrm rot="0">
            <a:off x="8041183" y="2438948"/>
            <a:ext cx="194138" cy="194138"/>
            <a:chOff x="0" y="0"/>
            <a:chExt cx="6350000" cy="6350000"/>
          </a:xfrm>
        </p:grpSpPr>
        <p:sp>
          <p:nvSpPr>
            <p:cNvPr name="Freeform 14" id="1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AutoShape 15" id="15"/>
          <p:cNvSpPr/>
          <p:nvPr/>
        </p:nvSpPr>
        <p:spPr>
          <a:xfrm rot="-10800000">
            <a:off x="6658245" y="4681360"/>
            <a:ext cx="281189" cy="0"/>
          </a:xfrm>
          <a:prstGeom prst="line">
            <a:avLst/>
          </a:prstGeom>
          <a:ln cap="flat" w="9525">
            <a:solidFill>
              <a:srgbClr val="FFFFFF"/>
            </a:solidFill>
            <a:prstDash val="solid"/>
            <a:headEnd type="none" len="sm" w="sm"/>
            <a:tailEnd type="none" len="sm" w="sm"/>
          </a:ln>
        </p:spPr>
      </p:sp>
      <p:sp>
        <p:nvSpPr>
          <p:cNvPr name="TextBox 16" id="16"/>
          <p:cNvSpPr txBox="true"/>
          <p:nvPr/>
        </p:nvSpPr>
        <p:spPr>
          <a:xfrm rot="0">
            <a:off x="1366691" y="6950487"/>
            <a:ext cx="4911008" cy="935339"/>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Deliverables</a:t>
            </a:r>
          </a:p>
        </p:txBody>
      </p:sp>
      <p:sp>
        <p:nvSpPr>
          <p:cNvPr name="TextBox 17" id="17"/>
          <p:cNvSpPr txBox="true"/>
          <p:nvPr/>
        </p:nvSpPr>
        <p:spPr>
          <a:xfrm rot="0">
            <a:off x="12436249" y="4502378"/>
            <a:ext cx="4190962" cy="1228576"/>
          </a:xfrm>
          <a:prstGeom prst="rect">
            <a:avLst/>
          </a:prstGeom>
        </p:spPr>
        <p:txBody>
          <a:bodyPr anchor="t" rtlCol="false" tIns="0" lIns="0" bIns="0" rIns="0">
            <a:spAutoFit/>
          </a:bodyPr>
          <a:lstStyle/>
          <a:p>
            <a:pPr>
              <a:lnSpc>
                <a:spcPts val="3240"/>
              </a:lnSpc>
            </a:pPr>
            <a:r>
              <a:rPr lang="en-US" sz="2700">
                <a:solidFill>
                  <a:srgbClr val="FFFFFF"/>
                </a:solidFill>
                <a:latin typeface="HK Grotesk Bold"/>
              </a:rPr>
              <a:t>The project deliverables can be found at the github repository provided below:</a:t>
            </a:r>
          </a:p>
        </p:txBody>
      </p:sp>
      <p:sp>
        <p:nvSpPr>
          <p:cNvPr name="TextBox 18" id="18"/>
          <p:cNvSpPr txBox="true"/>
          <p:nvPr/>
        </p:nvSpPr>
        <p:spPr>
          <a:xfrm rot="0">
            <a:off x="12018051" y="8160084"/>
            <a:ext cx="2947065" cy="394699"/>
          </a:xfrm>
          <a:prstGeom prst="rect">
            <a:avLst/>
          </a:prstGeom>
        </p:spPr>
        <p:txBody>
          <a:bodyPr anchor="t" rtlCol="false" tIns="0" lIns="0" bIns="0" rIns="0">
            <a:spAutoFit/>
          </a:bodyPr>
          <a:lstStyle/>
          <a:p>
            <a:pPr>
              <a:lnSpc>
                <a:spcPts val="3131"/>
              </a:lnSpc>
            </a:pPr>
            <a:r>
              <a:rPr lang="en-US" sz="2700">
                <a:solidFill>
                  <a:srgbClr val="FFFFFF"/>
                </a:solidFill>
                <a:latin typeface="HK Grotesk Bold"/>
              </a:rPr>
              <a:t>Github</a:t>
            </a:r>
          </a:p>
        </p:txBody>
      </p:sp>
      <p:sp>
        <p:nvSpPr>
          <p:cNvPr name="TextBox 19" id="19"/>
          <p:cNvSpPr txBox="true"/>
          <p:nvPr/>
        </p:nvSpPr>
        <p:spPr>
          <a:xfrm rot="0">
            <a:off x="12436249" y="6347682"/>
            <a:ext cx="4190962" cy="1070384"/>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Github Link: https://github.com/MrBriit/Big-data-project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7133884" y="1958421"/>
            <a:ext cx="10125416" cy="7259284"/>
            <a:chOff x="0" y="0"/>
            <a:chExt cx="3682960" cy="2640450"/>
          </a:xfrm>
        </p:grpSpPr>
        <p:sp>
          <p:nvSpPr>
            <p:cNvPr name="Freeform 4" id="4"/>
            <p:cNvSpPr/>
            <p:nvPr/>
          </p:nvSpPr>
          <p:spPr>
            <a:xfrm flipH="false" flipV="false">
              <a:off x="0" y="0"/>
              <a:ext cx="3682960" cy="2640450"/>
            </a:xfrm>
            <a:custGeom>
              <a:avLst/>
              <a:gdLst/>
              <a:ahLst/>
              <a:cxnLst/>
              <a:rect r="r" b="b" t="t" l="l"/>
              <a:pathLst>
                <a:path h="2640450" w="3682960">
                  <a:moveTo>
                    <a:pt x="3558500" y="2640450"/>
                  </a:moveTo>
                  <a:lnTo>
                    <a:pt x="124460" y="2640450"/>
                  </a:lnTo>
                  <a:cubicBezTo>
                    <a:pt x="55880" y="2640450"/>
                    <a:pt x="0" y="2584570"/>
                    <a:pt x="0" y="2515990"/>
                  </a:cubicBezTo>
                  <a:lnTo>
                    <a:pt x="0" y="124460"/>
                  </a:lnTo>
                  <a:cubicBezTo>
                    <a:pt x="0" y="55880"/>
                    <a:pt x="55880" y="0"/>
                    <a:pt x="124460" y="0"/>
                  </a:cubicBezTo>
                  <a:lnTo>
                    <a:pt x="3558500" y="0"/>
                  </a:lnTo>
                  <a:cubicBezTo>
                    <a:pt x="3627080" y="0"/>
                    <a:pt x="3682960" y="55880"/>
                    <a:pt x="3682960" y="124460"/>
                  </a:cubicBezTo>
                  <a:lnTo>
                    <a:pt x="3682960" y="2515990"/>
                  </a:lnTo>
                  <a:cubicBezTo>
                    <a:pt x="3682960" y="2584570"/>
                    <a:pt x="3627080" y="2640450"/>
                    <a:pt x="3558500" y="2640450"/>
                  </a:cubicBezTo>
                  <a:close/>
                </a:path>
              </a:pathLst>
            </a:custGeom>
            <a:solidFill>
              <a:srgbClr val="2D2E5F">
                <a:alpha val="86667"/>
              </a:srgbClr>
            </a:solidFill>
          </p:spPr>
        </p:sp>
      </p:grpSp>
      <p:sp>
        <p:nvSpPr>
          <p:cNvPr name="TextBox 5" id="5"/>
          <p:cNvSpPr txBox="true"/>
          <p:nvPr/>
        </p:nvSpPr>
        <p:spPr>
          <a:xfrm rot="0">
            <a:off x="459774" y="3051553"/>
            <a:ext cx="6538912" cy="4231519"/>
          </a:xfrm>
          <a:prstGeom prst="rect">
            <a:avLst/>
          </a:prstGeom>
        </p:spPr>
        <p:txBody>
          <a:bodyPr anchor="t" rtlCol="false" tIns="0" lIns="0" bIns="0" rIns="0">
            <a:spAutoFit/>
          </a:bodyPr>
          <a:lstStyle/>
          <a:p>
            <a:pPr>
              <a:lnSpc>
                <a:spcPts val="11139"/>
              </a:lnSpc>
            </a:pPr>
            <a:r>
              <a:rPr lang="en-US" sz="9686">
                <a:solidFill>
                  <a:srgbClr val="FFFFFF"/>
                </a:solidFill>
                <a:latin typeface="HK Grotesk Bold"/>
              </a:rPr>
              <a:t>Weekly Schedule/Milestone</a:t>
            </a:r>
          </a:p>
        </p:txBody>
      </p:sp>
      <p:sp>
        <p:nvSpPr>
          <p:cNvPr name="TextBox 6" id="6"/>
          <p:cNvSpPr txBox="true"/>
          <p:nvPr/>
        </p:nvSpPr>
        <p:spPr>
          <a:xfrm rot="0">
            <a:off x="8006672" y="2236635"/>
            <a:ext cx="8379839" cy="6677199"/>
          </a:xfrm>
          <a:prstGeom prst="rect">
            <a:avLst/>
          </a:prstGeom>
        </p:spPr>
        <p:txBody>
          <a:bodyPr anchor="t" rtlCol="false" tIns="0" lIns="0" bIns="0" rIns="0">
            <a:spAutoFit/>
          </a:bodyPr>
          <a:lstStyle/>
          <a:p>
            <a:pPr>
              <a:lnSpc>
                <a:spcPts val="4078"/>
              </a:lnSpc>
            </a:pPr>
          </a:p>
          <a:p>
            <a:pPr marL="721774" indent="-360887" lvl="1">
              <a:lnSpc>
                <a:spcPts val="4078"/>
              </a:lnSpc>
              <a:buFont typeface="Arial"/>
              <a:buChar char="•"/>
            </a:pPr>
            <a:r>
              <a:rPr lang="en-US" sz="3343">
                <a:solidFill>
                  <a:srgbClr val="FFFFFF"/>
                </a:solidFill>
                <a:latin typeface="HK Grotesk Light Bold"/>
              </a:rPr>
              <a:t>Week 1:</a:t>
            </a:r>
            <a:r>
              <a:rPr lang="en-US" sz="3343">
                <a:solidFill>
                  <a:srgbClr val="FFFFFF"/>
                </a:solidFill>
                <a:latin typeface="HK Grotesk Light"/>
              </a:rPr>
              <a:t> Data collectio</a:t>
            </a:r>
            <a:r>
              <a:rPr lang="en-US" sz="3343">
                <a:solidFill>
                  <a:srgbClr val="FFFFFF"/>
                </a:solidFill>
                <a:latin typeface="HK Grotesk Light"/>
              </a:rPr>
              <a:t>n</a:t>
            </a:r>
          </a:p>
          <a:p>
            <a:pPr marL="721774" indent="-360887" lvl="1">
              <a:lnSpc>
                <a:spcPts val="4078"/>
              </a:lnSpc>
              <a:buFont typeface="Arial"/>
              <a:buChar char="•"/>
            </a:pPr>
            <a:r>
              <a:rPr lang="en-US" sz="3343">
                <a:solidFill>
                  <a:srgbClr val="FFFFFF"/>
                </a:solidFill>
                <a:latin typeface="HK Grotesk Light"/>
              </a:rPr>
              <a:t>Week 2 : Data preprocessing</a:t>
            </a:r>
          </a:p>
          <a:p>
            <a:pPr marL="721774" indent="-360887" lvl="1">
              <a:lnSpc>
                <a:spcPts val="4078"/>
              </a:lnSpc>
              <a:buFont typeface="Arial"/>
              <a:buChar char="•"/>
            </a:pPr>
            <a:r>
              <a:rPr lang="en-US" sz="3343">
                <a:solidFill>
                  <a:srgbClr val="FFFFFF"/>
                </a:solidFill>
                <a:latin typeface="HK Grotesk Light"/>
              </a:rPr>
              <a:t>Week 3: Performing feature extraction</a:t>
            </a:r>
          </a:p>
          <a:p>
            <a:pPr marL="721774" indent="-360887" lvl="1">
              <a:lnSpc>
                <a:spcPts val="4078"/>
              </a:lnSpc>
              <a:buFont typeface="Arial"/>
              <a:buChar char="•"/>
            </a:pPr>
            <a:r>
              <a:rPr lang="en-US" sz="3343">
                <a:solidFill>
                  <a:srgbClr val="FFFFFF"/>
                </a:solidFill>
                <a:latin typeface="HK Grotesk Light"/>
              </a:rPr>
              <a:t>Week 4: Building machine learning using PySpark's MLlib</a:t>
            </a:r>
          </a:p>
          <a:p>
            <a:pPr marL="721774" indent="-360887" lvl="1">
              <a:lnSpc>
                <a:spcPts val="4078"/>
              </a:lnSpc>
              <a:buFont typeface="Arial"/>
              <a:buChar char="•"/>
            </a:pPr>
            <a:r>
              <a:rPr lang="en-US" sz="3343">
                <a:solidFill>
                  <a:srgbClr val="FFFFFF"/>
                </a:solidFill>
                <a:latin typeface="HK Grotesk Light"/>
              </a:rPr>
              <a:t>Week 5: Evaluating and tuning the model for best performance</a:t>
            </a:r>
          </a:p>
          <a:p>
            <a:pPr marL="721774" indent="-360887" lvl="1">
              <a:lnSpc>
                <a:spcPts val="4078"/>
              </a:lnSpc>
              <a:buFont typeface="Arial"/>
              <a:buChar char="•"/>
            </a:pPr>
            <a:r>
              <a:rPr lang="en-US" sz="3343">
                <a:solidFill>
                  <a:srgbClr val="FFFFFF"/>
                </a:solidFill>
                <a:latin typeface="HK Grotesk Light"/>
              </a:rPr>
              <a:t>Week 6: Deployment and integration of the model using Python flask or Heroku cloud or other cloud platforms as described above</a:t>
            </a:r>
          </a:p>
          <a:p>
            <a:pPr>
              <a:lnSpc>
                <a:spcPts val="4078"/>
              </a:lnSpc>
            </a:pPr>
          </a:p>
        </p:txBody>
      </p:sp>
      <p:sp>
        <p:nvSpPr>
          <p:cNvPr name="TextBox 7" id="7"/>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3" id="3"/>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
        <p:nvSpPr>
          <p:cNvPr name="TextBox 4" id="4"/>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5" id="5"/>
          <p:cNvSpPr txBox="true"/>
          <p:nvPr/>
        </p:nvSpPr>
        <p:spPr>
          <a:xfrm rot="0">
            <a:off x="7447317" y="323265"/>
            <a:ext cx="3972307"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Data Collection:</a:t>
            </a:r>
          </a:p>
        </p:txBody>
      </p:sp>
      <p:sp>
        <p:nvSpPr>
          <p:cNvPr name="TextBox 6" id="6"/>
          <p:cNvSpPr txBox="true"/>
          <p:nvPr/>
        </p:nvSpPr>
        <p:spPr>
          <a:xfrm rot="0">
            <a:off x="7447317" y="1160493"/>
            <a:ext cx="9811983" cy="4767272"/>
          </a:xfrm>
          <a:prstGeom prst="rect">
            <a:avLst/>
          </a:prstGeom>
        </p:spPr>
        <p:txBody>
          <a:bodyPr anchor="t" rtlCol="false" tIns="0" lIns="0" bIns="0" rIns="0">
            <a:spAutoFit/>
          </a:bodyPr>
          <a:lstStyle/>
          <a:p>
            <a:pPr>
              <a:lnSpc>
                <a:spcPts val="4219"/>
              </a:lnSpc>
            </a:pPr>
            <a:r>
              <a:rPr lang="en-US" sz="3013">
                <a:solidFill>
                  <a:srgbClr val="000000"/>
                </a:solidFill>
                <a:latin typeface="Canva Sans"/>
              </a:rPr>
              <a:t>The first step of this project is to collect movie data from various sources such as IMDb, Rotten Tomatoes, etc. We used web scraping techniques to extract the required data and stored it in a Hadoop Distributed File System (HDFS). We collected data such as movie title, director, cast, genre, release year, rating, and reviews. The collected data was in unstructured format, so we had to preprocess it before we could extract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8475580" y="1294579"/>
            <a:ext cx="9644360" cy="7661517"/>
            <a:chOff x="0" y="0"/>
            <a:chExt cx="4070628" cy="3233723"/>
          </a:xfrm>
        </p:grpSpPr>
        <p:sp>
          <p:nvSpPr>
            <p:cNvPr name="Freeform 4" id="4"/>
            <p:cNvSpPr/>
            <p:nvPr/>
          </p:nvSpPr>
          <p:spPr>
            <a:xfrm flipH="false" flipV="false">
              <a:off x="0" y="0"/>
              <a:ext cx="4070628" cy="3233723"/>
            </a:xfrm>
            <a:custGeom>
              <a:avLst/>
              <a:gdLst/>
              <a:ahLst/>
              <a:cxnLst/>
              <a:rect r="r" b="b" t="t" l="l"/>
              <a:pathLst>
                <a:path h="3233723" w="4070628">
                  <a:moveTo>
                    <a:pt x="3946168" y="3233723"/>
                  </a:moveTo>
                  <a:lnTo>
                    <a:pt x="124460" y="3233723"/>
                  </a:lnTo>
                  <a:cubicBezTo>
                    <a:pt x="55880" y="3233723"/>
                    <a:pt x="0" y="3177843"/>
                    <a:pt x="0" y="3109263"/>
                  </a:cubicBezTo>
                  <a:lnTo>
                    <a:pt x="0" y="124460"/>
                  </a:lnTo>
                  <a:cubicBezTo>
                    <a:pt x="0" y="55880"/>
                    <a:pt x="55880" y="0"/>
                    <a:pt x="124460" y="0"/>
                  </a:cubicBezTo>
                  <a:lnTo>
                    <a:pt x="3946168" y="0"/>
                  </a:lnTo>
                  <a:cubicBezTo>
                    <a:pt x="4014748" y="0"/>
                    <a:pt x="4070628" y="55880"/>
                    <a:pt x="4070628" y="124460"/>
                  </a:cubicBezTo>
                  <a:lnTo>
                    <a:pt x="4070628" y="3109263"/>
                  </a:lnTo>
                  <a:cubicBezTo>
                    <a:pt x="4070628" y="3177843"/>
                    <a:pt x="4014748" y="3233723"/>
                    <a:pt x="3946168" y="3233723"/>
                  </a:cubicBezTo>
                  <a:close/>
                </a:path>
              </a:pathLst>
            </a:custGeom>
            <a:solidFill>
              <a:srgbClr val="2D2E5F"/>
            </a:solidFill>
          </p:spPr>
        </p:sp>
      </p:grpSp>
      <p:grpSp>
        <p:nvGrpSpPr>
          <p:cNvPr name="Group 5" id="5"/>
          <p:cNvGrpSpPr/>
          <p:nvPr/>
        </p:nvGrpSpPr>
        <p:grpSpPr>
          <a:xfrm rot="0">
            <a:off x="572315" y="3313330"/>
            <a:ext cx="7523809" cy="2368821"/>
            <a:chOff x="0" y="0"/>
            <a:chExt cx="3682960" cy="1159555"/>
          </a:xfrm>
        </p:grpSpPr>
        <p:sp>
          <p:nvSpPr>
            <p:cNvPr name="Freeform 6" id="6"/>
            <p:cNvSpPr/>
            <p:nvPr/>
          </p:nvSpPr>
          <p:spPr>
            <a:xfrm flipH="false" flipV="false">
              <a:off x="0" y="0"/>
              <a:ext cx="3682960" cy="1159555"/>
            </a:xfrm>
            <a:custGeom>
              <a:avLst/>
              <a:gdLst/>
              <a:ahLst/>
              <a:cxnLst/>
              <a:rect r="r" b="b" t="t" l="l"/>
              <a:pathLst>
                <a:path h="1159555" w="3682960">
                  <a:moveTo>
                    <a:pt x="3558500" y="1159555"/>
                  </a:moveTo>
                  <a:lnTo>
                    <a:pt x="124460" y="1159555"/>
                  </a:lnTo>
                  <a:cubicBezTo>
                    <a:pt x="55880" y="1159555"/>
                    <a:pt x="0" y="1103675"/>
                    <a:pt x="0" y="1035095"/>
                  </a:cubicBezTo>
                  <a:lnTo>
                    <a:pt x="0" y="124460"/>
                  </a:lnTo>
                  <a:cubicBezTo>
                    <a:pt x="0" y="55880"/>
                    <a:pt x="55880" y="0"/>
                    <a:pt x="124460" y="0"/>
                  </a:cubicBezTo>
                  <a:lnTo>
                    <a:pt x="3558500" y="0"/>
                  </a:lnTo>
                  <a:cubicBezTo>
                    <a:pt x="3627080" y="0"/>
                    <a:pt x="3682960" y="55880"/>
                    <a:pt x="3682960" y="124460"/>
                  </a:cubicBezTo>
                  <a:lnTo>
                    <a:pt x="3682960" y="1035095"/>
                  </a:lnTo>
                  <a:cubicBezTo>
                    <a:pt x="3682960" y="1103675"/>
                    <a:pt x="3627080" y="1159555"/>
                    <a:pt x="3558500" y="1159555"/>
                  </a:cubicBezTo>
                  <a:close/>
                </a:path>
              </a:pathLst>
            </a:custGeom>
            <a:solidFill>
              <a:srgbClr val="2D2E5F">
                <a:alpha val="86667"/>
              </a:srgbClr>
            </a:solidFill>
          </p:spPr>
        </p:sp>
      </p:grpSp>
      <p:grpSp>
        <p:nvGrpSpPr>
          <p:cNvPr name="Group 7" id="7"/>
          <p:cNvGrpSpPr/>
          <p:nvPr/>
        </p:nvGrpSpPr>
        <p:grpSpPr>
          <a:xfrm rot="0">
            <a:off x="572315" y="5953697"/>
            <a:ext cx="7523809" cy="1989624"/>
            <a:chOff x="0" y="0"/>
            <a:chExt cx="3682960" cy="973936"/>
          </a:xfrm>
        </p:grpSpPr>
        <p:sp>
          <p:nvSpPr>
            <p:cNvPr name="Freeform 8" id="8"/>
            <p:cNvSpPr/>
            <p:nvPr/>
          </p:nvSpPr>
          <p:spPr>
            <a:xfrm flipH="false" flipV="false">
              <a:off x="0" y="0"/>
              <a:ext cx="3682960" cy="973936"/>
            </a:xfrm>
            <a:custGeom>
              <a:avLst/>
              <a:gdLst/>
              <a:ahLst/>
              <a:cxnLst/>
              <a:rect r="r" b="b" t="t" l="l"/>
              <a:pathLst>
                <a:path h="973936" w="3682960">
                  <a:moveTo>
                    <a:pt x="3558500" y="973936"/>
                  </a:moveTo>
                  <a:lnTo>
                    <a:pt x="124460" y="973936"/>
                  </a:lnTo>
                  <a:cubicBezTo>
                    <a:pt x="55880" y="973936"/>
                    <a:pt x="0" y="918056"/>
                    <a:pt x="0" y="849476"/>
                  </a:cubicBezTo>
                  <a:lnTo>
                    <a:pt x="0" y="124460"/>
                  </a:lnTo>
                  <a:cubicBezTo>
                    <a:pt x="0" y="55880"/>
                    <a:pt x="55880" y="0"/>
                    <a:pt x="124460" y="0"/>
                  </a:cubicBezTo>
                  <a:lnTo>
                    <a:pt x="3558500" y="0"/>
                  </a:lnTo>
                  <a:cubicBezTo>
                    <a:pt x="3627080" y="0"/>
                    <a:pt x="3682960" y="55880"/>
                    <a:pt x="3682960" y="124460"/>
                  </a:cubicBezTo>
                  <a:lnTo>
                    <a:pt x="3682960" y="849476"/>
                  </a:lnTo>
                  <a:cubicBezTo>
                    <a:pt x="3682960" y="918056"/>
                    <a:pt x="3627080" y="973936"/>
                    <a:pt x="3558500" y="973936"/>
                  </a:cubicBezTo>
                  <a:close/>
                </a:path>
              </a:pathLst>
            </a:custGeom>
            <a:solidFill>
              <a:srgbClr val="484995">
                <a:alpha val="86667"/>
              </a:srgbClr>
            </a:solidFill>
          </p:spPr>
        </p:sp>
      </p:grpSp>
      <p:grpSp>
        <p:nvGrpSpPr>
          <p:cNvPr name="Group 9" id="9"/>
          <p:cNvGrpSpPr/>
          <p:nvPr/>
        </p:nvGrpSpPr>
        <p:grpSpPr>
          <a:xfrm rot="0">
            <a:off x="173637" y="4099061"/>
            <a:ext cx="797357" cy="79735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grpSp>
        <p:nvGrpSpPr>
          <p:cNvPr name="Group 11" id="11"/>
          <p:cNvGrpSpPr/>
          <p:nvPr/>
        </p:nvGrpSpPr>
        <p:grpSpPr>
          <a:xfrm rot="0">
            <a:off x="173637" y="6549831"/>
            <a:ext cx="797357" cy="797357"/>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13" id="13"/>
          <p:cNvSpPr/>
          <p:nvPr/>
        </p:nvSpPr>
        <p:spPr>
          <a:xfrm flipV="true">
            <a:off x="3580408" y="3717398"/>
            <a:ext cx="0" cy="1495328"/>
          </a:xfrm>
          <a:prstGeom prst="line">
            <a:avLst/>
          </a:prstGeom>
          <a:ln cap="flat" w="9525">
            <a:solidFill>
              <a:srgbClr val="FFFFFF"/>
            </a:solidFill>
            <a:prstDash val="solid"/>
            <a:headEnd type="none" len="sm" w="sm"/>
            <a:tailEnd type="none" len="sm" w="sm"/>
          </a:ln>
        </p:spPr>
      </p:sp>
      <p:sp>
        <p:nvSpPr>
          <p:cNvPr name="AutoShape 14" id="14"/>
          <p:cNvSpPr/>
          <p:nvPr/>
        </p:nvSpPr>
        <p:spPr>
          <a:xfrm flipV="true">
            <a:off x="3999754" y="6357766"/>
            <a:ext cx="0" cy="1168104"/>
          </a:xfrm>
          <a:prstGeom prst="line">
            <a:avLst/>
          </a:prstGeom>
          <a:ln cap="flat" w="9525">
            <a:solidFill>
              <a:srgbClr val="FFFFFF"/>
            </a:solidFill>
            <a:prstDash val="solid"/>
            <a:headEnd type="none" len="sm" w="sm"/>
            <a:tailEnd type="none" len="sm" w="sm"/>
          </a:ln>
        </p:spPr>
      </p:sp>
      <p:grpSp>
        <p:nvGrpSpPr>
          <p:cNvPr name="Group 15" id="15"/>
          <p:cNvGrpSpPr/>
          <p:nvPr/>
        </p:nvGrpSpPr>
        <p:grpSpPr>
          <a:xfrm rot="0">
            <a:off x="392927" y="2343679"/>
            <a:ext cx="2642138" cy="677443"/>
            <a:chOff x="0" y="0"/>
            <a:chExt cx="4002769" cy="1026309"/>
          </a:xfrm>
        </p:grpSpPr>
        <p:sp>
          <p:nvSpPr>
            <p:cNvPr name="Freeform 16" id="16"/>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pic>
        <p:nvPicPr>
          <p:cNvPr name="Picture 17" id="17"/>
          <p:cNvPicPr>
            <a:picLocks noChangeAspect="true"/>
          </p:cNvPicPr>
          <p:nvPr/>
        </p:nvPicPr>
        <p:blipFill>
          <a:blip r:embed="rId3"/>
          <a:srcRect l="0" t="0" r="0" b="0"/>
          <a:stretch>
            <a:fillRect/>
          </a:stretch>
        </p:blipFill>
        <p:spPr>
          <a:xfrm flipH="false" flipV="false" rot="0">
            <a:off x="8589880" y="1452932"/>
            <a:ext cx="9387120" cy="7381136"/>
          </a:xfrm>
          <a:prstGeom prst="rect">
            <a:avLst/>
          </a:prstGeom>
        </p:spPr>
      </p:pic>
      <p:sp>
        <p:nvSpPr>
          <p:cNvPr name="TextBox 18" id="18"/>
          <p:cNvSpPr txBox="true"/>
          <p:nvPr/>
        </p:nvSpPr>
        <p:spPr>
          <a:xfrm rot="0">
            <a:off x="1092457" y="3909134"/>
            <a:ext cx="2163081" cy="828676"/>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Data Extraction</a:t>
            </a:r>
          </a:p>
        </p:txBody>
      </p:sp>
      <p:sp>
        <p:nvSpPr>
          <p:cNvPr name="TextBox 19" id="19"/>
          <p:cNvSpPr txBox="true"/>
          <p:nvPr/>
        </p:nvSpPr>
        <p:spPr>
          <a:xfrm rot="0">
            <a:off x="262859" y="4313947"/>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20" id="20"/>
          <p:cNvSpPr txBox="true"/>
          <p:nvPr/>
        </p:nvSpPr>
        <p:spPr>
          <a:xfrm rot="0">
            <a:off x="262859" y="6764716"/>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02</a:t>
            </a:r>
          </a:p>
        </p:txBody>
      </p:sp>
      <p:sp>
        <p:nvSpPr>
          <p:cNvPr name="TextBox 21" id="21"/>
          <p:cNvSpPr txBox="true"/>
          <p:nvPr/>
        </p:nvSpPr>
        <p:spPr>
          <a:xfrm rot="0">
            <a:off x="1191396" y="6338716"/>
            <a:ext cx="2333564" cy="794574"/>
          </a:xfrm>
          <a:prstGeom prst="rect">
            <a:avLst/>
          </a:prstGeom>
        </p:spPr>
        <p:txBody>
          <a:bodyPr anchor="t" rtlCol="false" tIns="0" lIns="0" bIns="0" rIns="0">
            <a:spAutoFit/>
          </a:bodyPr>
          <a:lstStyle/>
          <a:p>
            <a:pPr algn="r">
              <a:lnSpc>
                <a:spcPts val="3110"/>
              </a:lnSpc>
            </a:pPr>
            <a:r>
              <a:rPr lang="en-US" sz="2529">
                <a:solidFill>
                  <a:srgbClr val="FFFFFF"/>
                </a:solidFill>
                <a:latin typeface="HK Grotesk Bold"/>
              </a:rPr>
              <a:t>Loading and exploring data</a:t>
            </a:r>
          </a:p>
        </p:txBody>
      </p:sp>
      <p:sp>
        <p:nvSpPr>
          <p:cNvPr name="TextBox 22" id="22"/>
          <p:cNvSpPr txBox="true"/>
          <p:nvPr/>
        </p:nvSpPr>
        <p:spPr>
          <a:xfrm rot="0">
            <a:off x="4420118" y="3707873"/>
            <a:ext cx="3283954" cy="994425"/>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The data to be used for this project will come from the IMDB database.</a:t>
            </a:r>
          </a:p>
        </p:txBody>
      </p:sp>
      <p:sp>
        <p:nvSpPr>
          <p:cNvPr name="TextBox 23" id="23"/>
          <p:cNvSpPr txBox="true"/>
          <p:nvPr/>
        </p:nvSpPr>
        <p:spPr>
          <a:xfrm rot="0">
            <a:off x="4420118" y="6060957"/>
            <a:ext cx="3486514" cy="1310797"/>
          </a:xfrm>
          <a:prstGeom prst="rect">
            <a:avLst/>
          </a:prstGeom>
        </p:spPr>
        <p:txBody>
          <a:bodyPr anchor="t" rtlCol="false" tIns="0" lIns="0" bIns="0" rIns="0">
            <a:spAutoFit/>
          </a:bodyPr>
          <a:lstStyle/>
          <a:p>
            <a:pPr>
              <a:lnSpc>
                <a:spcPts val="2097"/>
              </a:lnSpc>
            </a:pPr>
            <a:r>
              <a:rPr lang="en-US" sz="1719">
                <a:solidFill>
                  <a:srgbClr val="FFFFFF"/>
                </a:solidFill>
                <a:latin typeface="HK Grotesk Light"/>
              </a:rPr>
              <a:t>The dataset is first extracted from the IMDB website via python libraries such as beautiful soup. The dataset is then saved and load from HDFS into spark dataframe.</a:t>
            </a:r>
          </a:p>
        </p:txBody>
      </p:sp>
      <p:sp>
        <p:nvSpPr>
          <p:cNvPr name="TextBox 24" id="24"/>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grpSp>
        <p:nvGrpSpPr>
          <p:cNvPr name="Group 25" id="25"/>
          <p:cNvGrpSpPr/>
          <p:nvPr/>
        </p:nvGrpSpPr>
        <p:grpSpPr>
          <a:xfrm rot="0">
            <a:off x="12200821" y="293963"/>
            <a:ext cx="2911790" cy="1158969"/>
            <a:chOff x="0" y="0"/>
            <a:chExt cx="7620000" cy="3032961"/>
          </a:xfrm>
        </p:grpSpPr>
        <p:sp>
          <p:nvSpPr>
            <p:cNvPr name="Freeform 26" id="26"/>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sp>
        <p:nvSpPr>
          <p:cNvPr name="TextBox 27" id="27"/>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8" id="28"/>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3" id="3"/>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
        <p:nvSpPr>
          <p:cNvPr name="TextBox 4" id="4"/>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5" id="5"/>
          <p:cNvSpPr txBox="true"/>
          <p:nvPr/>
        </p:nvSpPr>
        <p:spPr>
          <a:xfrm rot="0">
            <a:off x="7447317" y="350634"/>
            <a:ext cx="4938595"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Data Preprocessing:</a:t>
            </a:r>
          </a:p>
        </p:txBody>
      </p:sp>
      <p:sp>
        <p:nvSpPr>
          <p:cNvPr name="TextBox 6" id="6"/>
          <p:cNvSpPr txBox="true"/>
          <p:nvPr/>
        </p:nvSpPr>
        <p:spPr>
          <a:xfrm rot="0">
            <a:off x="7447317" y="1160493"/>
            <a:ext cx="9811983" cy="4767272"/>
          </a:xfrm>
          <a:prstGeom prst="rect">
            <a:avLst/>
          </a:prstGeom>
        </p:spPr>
        <p:txBody>
          <a:bodyPr anchor="t" rtlCol="false" tIns="0" lIns="0" bIns="0" rIns="0">
            <a:spAutoFit/>
          </a:bodyPr>
          <a:lstStyle/>
          <a:p>
            <a:pPr>
              <a:lnSpc>
                <a:spcPts val="4219"/>
              </a:lnSpc>
            </a:pPr>
            <a:r>
              <a:rPr lang="en-US" sz="3013">
                <a:solidFill>
                  <a:srgbClr val="000000"/>
                </a:solidFill>
                <a:latin typeface="Canva Sans"/>
              </a:rPr>
              <a:t>The second step was to preprocess the collected data to clean and prepare it for analysis. This involved techniques such as removing duplicates, handling missing values, and performing feature engineering. We used PySpark, the Python API for Apache Spark, to perform these tasks in a distributed manner. PySpark allowed us to process big data efficiently by distributing the data across a cluster of machines and performing parallel 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8991474" y="1294579"/>
            <a:ext cx="8989451" cy="7661517"/>
            <a:chOff x="0" y="0"/>
            <a:chExt cx="3794209" cy="3233723"/>
          </a:xfrm>
        </p:grpSpPr>
        <p:sp>
          <p:nvSpPr>
            <p:cNvPr name="Freeform 4" id="4"/>
            <p:cNvSpPr/>
            <p:nvPr/>
          </p:nvSpPr>
          <p:spPr>
            <a:xfrm flipH="false" flipV="false">
              <a:off x="0" y="0"/>
              <a:ext cx="3794209" cy="3233723"/>
            </a:xfrm>
            <a:custGeom>
              <a:avLst/>
              <a:gdLst/>
              <a:ahLst/>
              <a:cxnLst/>
              <a:rect r="r" b="b" t="t" l="l"/>
              <a:pathLst>
                <a:path h="3233723" w="3794209">
                  <a:moveTo>
                    <a:pt x="3669749" y="3233723"/>
                  </a:moveTo>
                  <a:lnTo>
                    <a:pt x="124460" y="3233723"/>
                  </a:lnTo>
                  <a:cubicBezTo>
                    <a:pt x="55880" y="3233723"/>
                    <a:pt x="0" y="3177843"/>
                    <a:pt x="0" y="3109263"/>
                  </a:cubicBezTo>
                  <a:lnTo>
                    <a:pt x="0" y="124460"/>
                  </a:lnTo>
                  <a:cubicBezTo>
                    <a:pt x="0" y="55880"/>
                    <a:pt x="55880" y="0"/>
                    <a:pt x="124460" y="0"/>
                  </a:cubicBezTo>
                  <a:lnTo>
                    <a:pt x="3669749" y="0"/>
                  </a:lnTo>
                  <a:cubicBezTo>
                    <a:pt x="3738329" y="0"/>
                    <a:pt x="3794209" y="55880"/>
                    <a:pt x="3794209" y="124460"/>
                  </a:cubicBezTo>
                  <a:lnTo>
                    <a:pt x="3794209" y="3109263"/>
                  </a:lnTo>
                  <a:cubicBezTo>
                    <a:pt x="3794209" y="3177843"/>
                    <a:pt x="3738329" y="3233723"/>
                    <a:pt x="3669749" y="3233723"/>
                  </a:cubicBezTo>
                  <a:close/>
                </a:path>
              </a:pathLst>
            </a:custGeom>
            <a:solidFill>
              <a:srgbClr val="6969D4"/>
            </a:solidFill>
          </p:spPr>
        </p:sp>
      </p:grpSp>
      <p:grpSp>
        <p:nvGrpSpPr>
          <p:cNvPr name="Group 5" id="5"/>
          <p:cNvGrpSpPr/>
          <p:nvPr/>
        </p:nvGrpSpPr>
        <p:grpSpPr>
          <a:xfrm rot="0">
            <a:off x="572315" y="3313330"/>
            <a:ext cx="7523809" cy="3233794"/>
            <a:chOff x="0" y="0"/>
            <a:chExt cx="3682960" cy="1582966"/>
          </a:xfrm>
        </p:grpSpPr>
        <p:sp>
          <p:nvSpPr>
            <p:cNvPr name="Freeform 6" id="6"/>
            <p:cNvSpPr/>
            <p:nvPr/>
          </p:nvSpPr>
          <p:spPr>
            <a:xfrm flipH="false" flipV="false">
              <a:off x="0" y="0"/>
              <a:ext cx="3682960" cy="1582966"/>
            </a:xfrm>
            <a:custGeom>
              <a:avLst/>
              <a:gdLst/>
              <a:ahLst/>
              <a:cxnLst/>
              <a:rect r="r" b="b" t="t" l="l"/>
              <a:pathLst>
                <a:path h="1582966" w="3682960">
                  <a:moveTo>
                    <a:pt x="3558500" y="1582966"/>
                  </a:moveTo>
                  <a:lnTo>
                    <a:pt x="124460" y="1582966"/>
                  </a:lnTo>
                  <a:cubicBezTo>
                    <a:pt x="55880" y="1582966"/>
                    <a:pt x="0" y="1527086"/>
                    <a:pt x="0" y="1458506"/>
                  </a:cubicBezTo>
                  <a:lnTo>
                    <a:pt x="0" y="124460"/>
                  </a:lnTo>
                  <a:cubicBezTo>
                    <a:pt x="0" y="55880"/>
                    <a:pt x="55880" y="0"/>
                    <a:pt x="124460" y="0"/>
                  </a:cubicBezTo>
                  <a:lnTo>
                    <a:pt x="3558500" y="0"/>
                  </a:lnTo>
                  <a:cubicBezTo>
                    <a:pt x="3627080" y="0"/>
                    <a:pt x="3682960" y="55880"/>
                    <a:pt x="3682960" y="124460"/>
                  </a:cubicBezTo>
                  <a:lnTo>
                    <a:pt x="3682960" y="1458506"/>
                  </a:lnTo>
                  <a:cubicBezTo>
                    <a:pt x="3682960" y="1527086"/>
                    <a:pt x="3627080" y="1582966"/>
                    <a:pt x="3558500" y="1582966"/>
                  </a:cubicBezTo>
                  <a:close/>
                </a:path>
              </a:pathLst>
            </a:custGeom>
            <a:solidFill>
              <a:srgbClr val="2D2E5F">
                <a:alpha val="86667"/>
              </a:srgbClr>
            </a:solidFill>
          </p:spPr>
        </p:sp>
      </p:grpSp>
      <p:grpSp>
        <p:nvGrpSpPr>
          <p:cNvPr name="Group 7" id="7"/>
          <p:cNvGrpSpPr/>
          <p:nvPr/>
        </p:nvGrpSpPr>
        <p:grpSpPr>
          <a:xfrm rot="0">
            <a:off x="145324" y="4531548"/>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564962" y="3717398"/>
            <a:ext cx="15446" cy="26615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0" b="0"/>
          <a:stretch>
            <a:fillRect/>
          </a:stretch>
        </p:blipFill>
        <p:spPr>
          <a:xfrm flipH="false" flipV="false" rot="0">
            <a:off x="9144000" y="1416857"/>
            <a:ext cx="8692935" cy="7412937"/>
          </a:xfrm>
          <a:prstGeom prst="rect">
            <a:avLst/>
          </a:prstGeom>
        </p:spPr>
      </p:pic>
      <p:sp>
        <p:nvSpPr>
          <p:cNvPr name="TextBox 15" id="15"/>
          <p:cNvSpPr txBox="true"/>
          <p:nvPr/>
        </p:nvSpPr>
        <p:spPr>
          <a:xfrm rot="0">
            <a:off x="1028700" y="4506363"/>
            <a:ext cx="2163081" cy="828676"/>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Data Preparation</a:t>
            </a:r>
          </a:p>
        </p:txBody>
      </p:sp>
      <p:sp>
        <p:nvSpPr>
          <p:cNvPr name="TextBox 16" id="16"/>
          <p:cNvSpPr txBox="true"/>
          <p:nvPr/>
        </p:nvSpPr>
        <p:spPr>
          <a:xfrm rot="0">
            <a:off x="234546" y="4746433"/>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03</a:t>
            </a:r>
          </a:p>
        </p:txBody>
      </p:sp>
      <p:sp>
        <p:nvSpPr>
          <p:cNvPr name="TextBox 17" id="17"/>
          <p:cNvSpPr txBox="true"/>
          <p:nvPr/>
        </p:nvSpPr>
        <p:spPr>
          <a:xfrm rot="0">
            <a:off x="4420118" y="3707873"/>
            <a:ext cx="3283954" cy="2671053"/>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The dataset is then check for:</a:t>
            </a:r>
          </a:p>
          <a:p>
            <a:pPr marL="465149" indent="-232574" lvl="1">
              <a:lnSpc>
                <a:spcPts val="2628"/>
              </a:lnSpc>
              <a:buFont typeface="Arial"/>
              <a:buChar char="•"/>
            </a:pPr>
            <a:r>
              <a:rPr lang="en-US" sz="2154">
                <a:solidFill>
                  <a:srgbClr val="FFFFFF"/>
                </a:solidFill>
                <a:latin typeface="HK Grotesk Light"/>
              </a:rPr>
              <a:t>missing values</a:t>
            </a:r>
          </a:p>
          <a:p>
            <a:pPr marL="465149" indent="-232574" lvl="1">
              <a:lnSpc>
                <a:spcPts val="2628"/>
              </a:lnSpc>
              <a:buFont typeface="Arial"/>
              <a:buChar char="•"/>
            </a:pPr>
            <a:r>
              <a:rPr lang="en-US" sz="2154">
                <a:solidFill>
                  <a:srgbClr val="FFFFFF"/>
                </a:solidFill>
                <a:latin typeface="HK Grotesk Light"/>
              </a:rPr>
              <a:t>dropping duplicate values</a:t>
            </a:r>
          </a:p>
          <a:p>
            <a:pPr marL="465149" indent="-232574" lvl="1">
              <a:lnSpc>
                <a:spcPts val="2628"/>
              </a:lnSpc>
              <a:buFont typeface="Arial"/>
              <a:buChar char="•"/>
            </a:pPr>
            <a:r>
              <a:rPr lang="en-US" sz="2154">
                <a:solidFill>
                  <a:srgbClr val="FFFFFF"/>
                </a:solidFill>
                <a:latin typeface="HK Grotesk Light"/>
              </a:rPr>
              <a:t>feature engineered the year and rating</a:t>
            </a:r>
          </a:p>
          <a:p>
            <a:pPr marL="465149" indent="-232574" lvl="1">
              <a:lnSpc>
                <a:spcPts val="2628"/>
              </a:lnSpc>
              <a:buFont typeface="Arial"/>
              <a:buChar char="•"/>
            </a:pPr>
            <a:r>
              <a:rPr lang="en-US" sz="2154">
                <a:solidFill>
                  <a:srgbClr val="FFFFFF"/>
                </a:solidFill>
                <a:latin typeface="HK Grotesk Light"/>
              </a:rPr>
              <a:t>saved the processed file</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5749233" y="1452932"/>
            <a:ext cx="12078311" cy="7888595"/>
            <a:chOff x="0" y="0"/>
            <a:chExt cx="5097935" cy="3329566"/>
          </a:xfrm>
        </p:grpSpPr>
        <p:sp>
          <p:nvSpPr>
            <p:cNvPr name="Freeform 4" id="4"/>
            <p:cNvSpPr/>
            <p:nvPr/>
          </p:nvSpPr>
          <p:spPr>
            <a:xfrm flipH="false" flipV="false">
              <a:off x="0" y="0"/>
              <a:ext cx="5097935" cy="3329567"/>
            </a:xfrm>
            <a:custGeom>
              <a:avLst/>
              <a:gdLst/>
              <a:ahLst/>
              <a:cxnLst/>
              <a:rect r="r" b="b" t="t" l="l"/>
              <a:pathLst>
                <a:path h="3329567" w="5097935">
                  <a:moveTo>
                    <a:pt x="4973475" y="3329567"/>
                  </a:moveTo>
                  <a:lnTo>
                    <a:pt x="124460" y="3329567"/>
                  </a:lnTo>
                  <a:cubicBezTo>
                    <a:pt x="55880" y="3329567"/>
                    <a:pt x="0" y="3273686"/>
                    <a:pt x="0" y="3205106"/>
                  </a:cubicBezTo>
                  <a:lnTo>
                    <a:pt x="0" y="124460"/>
                  </a:lnTo>
                  <a:cubicBezTo>
                    <a:pt x="0" y="55880"/>
                    <a:pt x="55880" y="0"/>
                    <a:pt x="124460" y="0"/>
                  </a:cubicBezTo>
                  <a:lnTo>
                    <a:pt x="4973475" y="0"/>
                  </a:lnTo>
                  <a:cubicBezTo>
                    <a:pt x="5042055" y="0"/>
                    <a:pt x="5097935" y="55880"/>
                    <a:pt x="5097935" y="124460"/>
                  </a:cubicBezTo>
                  <a:lnTo>
                    <a:pt x="5097935" y="3205106"/>
                  </a:lnTo>
                  <a:cubicBezTo>
                    <a:pt x="5097935" y="3273687"/>
                    <a:pt x="5042055" y="3329567"/>
                    <a:pt x="4973475" y="3329567"/>
                  </a:cubicBezTo>
                  <a:close/>
                </a:path>
              </a:pathLst>
            </a:custGeom>
            <a:solidFill>
              <a:srgbClr val="2D2E5F"/>
            </a:solidFill>
          </p:spPr>
        </p:sp>
      </p:grpSp>
      <p:grpSp>
        <p:nvGrpSpPr>
          <p:cNvPr name="Group 5" id="5"/>
          <p:cNvGrpSpPr/>
          <p:nvPr/>
        </p:nvGrpSpPr>
        <p:grpSpPr>
          <a:xfrm rot="0">
            <a:off x="398679" y="4256971"/>
            <a:ext cx="5251097" cy="2953612"/>
            <a:chOff x="0" y="0"/>
            <a:chExt cx="2570451" cy="1445815"/>
          </a:xfrm>
        </p:grpSpPr>
        <p:sp>
          <p:nvSpPr>
            <p:cNvPr name="Freeform 6" id="6"/>
            <p:cNvSpPr/>
            <p:nvPr/>
          </p:nvSpPr>
          <p:spPr>
            <a:xfrm flipH="false" flipV="false">
              <a:off x="0" y="0"/>
              <a:ext cx="2570451" cy="1445815"/>
            </a:xfrm>
            <a:custGeom>
              <a:avLst/>
              <a:gdLst/>
              <a:ahLst/>
              <a:cxnLst/>
              <a:rect r="r" b="b" t="t" l="l"/>
              <a:pathLst>
                <a:path h="1445815" w="2570451">
                  <a:moveTo>
                    <a:pt x="2445991" y="1445815"/>
                  </a:moveTo>
                  <a:lnTo>
                    <a:pt x="124460" y="1445815"/>
                  </a:lnTo>
                  <a:cubicBezTo>
                    <a:pt x="55880" y="1445815"/>
                    <a:pt x="0" y="1389935"/>
                    <a:pt x="0" y="1321355"/>
                  </a:cubicBezTo>
                  <a:lnTo>
                    <a:pt x="0" y="124460"/>
                  </a:lnTo>
                  <a:cubicBezTo>
                    <a:pt x="0" y="55880"/>
                    <a:pt x="55880" y="0"/>
                    <a:pt x="124460" y="0"/>
                  </a:cubicBezTo>
                  <a:lnTo>
                    <a:pt x="2445991" y="0"/>
                  </a:lnTo>
                  <a:cubicBezTo>
                    <a:pt x="2514571" y="0"/>
                    <a:pt x="2570451" y="55880"/>
                    <a:pt x="2570451" y="124460"/>
                  </a:cubicBezTo>
                  <a:lnTo>
                    <a:pt x="2570451" y="1321355"/>
                  </a:lnTo>
                  <a:cubicBezTo>
                    <a:pt x="2570451" y="1389935"/>
                    <a:pt x="2514571" y="1445815"/>
                    <a:pt x="2445991" y="1445815"/>
                  </a:cubicBezTo>
                  <a:close/>
                </a:path>
              </a:pathLst>
            </a:custGeom>
            <a:solidFill>
              <a:srgbClr val="2D2E5F">
                <a:alpha val="86667"/>
              </a:srgbClr>
            </a:solidFill>
          </p:spPr>
        </p:sp>
      </p:grpSp>
      <p:grpSp>
        <p:nvGrpSpPr>
          <p:cNvPr name="Group 7" id="7"/>
          <p:cNvGrpSpPr/>
          <p:nvPr/>
        </p:nvGrpSpPr>
        <p:grpSpPr>
          <a:xfrm rot="0">
            <a:off x="0" y="5042702"/>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019465" y="4693717"/>
            <a:ext cx="0" cy="14953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3493" b="0"/>
          <a:stretch>
            <a:fillRect/>
          </a:stretch>
        </p:blipFill>
        <p:spPr>
          <a:xfrm flipH="false" flipV="false" rot="0">
            <a:off x="5926000" y="2091330"/>
            <a:ext cx="11748730" cy="7136502"/>
          </a:xfrm>
          <a:prstGeom prst="rect">
            <a:avLst/>
          </a:prstGeom>
        </p:spPr>
      </p:pic>
      <p:sp>
        <p:nvSpPr>
          <p:cNvPr name="TextBox 15" id="15"/>
          <p:cNvSpPr txBox="true"/>
          <p:nvPr/>
        </p:nvSpPr>
        <p:spPr>
          <a:xfrm rot="0">
            <a:off x="544002" y="4779956"/>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Extracted more data  from IMDB</a:t>
            </a:r>
          </a:p>
        </p:txBody>
      </p:sp>
      <p:sp>
        <p:nvSpPr>
          <p:cNvPr name="TextBox 16" id="16"/>
          <p:cNvSpPr txBox="true"/>
          <p:nvPr/>
        </p:nvSpPr>
        <p:spPr>
          <a:xfrm rot="0">
            <a:off x="89223" y="5257588"/>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17" id="17"/>
          <p:cNvSpPr txBox="true"/>
          <p:nvPr/>
        </p:nvSpPr>
        <p:spPr>
          <a:xfrm rot="0">
            <a:off x="3298843" y="4400687"/>
            <a:ext cx="2175774" cy="2337678"/>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More and current data has been extracted to include data on directors, actors genres and movie titles</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21" id="21"/>
          <p:cNvSpPr txBox="true"/>
          <p:nvPr/>
        </p:nvSpPr>
        <p:spPr>
          <a:xfrm rot="0">
            <a:off x="5749233" y="1554977"/>
            <a:ext cx="2339988" cy="456609"/>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2018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9" t="30872" r="16555" b="23202"/>
          <a:stretch>
            <a:fillRect/>
          </a:stretch>
        </p:blipFill>
        <p:spPr>
          <a:xfrm flipH="false" flipV="false">
            <a:off x="0" y="0"/>
            <a:ext cx="18288000" cy="10287000"/>
          </a:xfrm>
          <a:prstGeom prst="rect">
            <a:avLst/>
          </a:prstGeom>
        </p:spPr>
      </p:pic>
      <p:grpSp>
        <p:nvGrpSpPr>
          <p:cNvPr name="Group 3" id="3"/>
          <p:cNvGrpSpPr/>
          <p:nvPr/>
        </p:nvGrpSpPr>
        <p:grpSpPr>
          <a:xfrm rot="0">
            <a:off x="5749233" y="1452932"/>
            <a:ext cx="12078311" cy="7888595"/>
            <a:chOff x="0" y="0"/>
            <a:chExt cx="5097935" cy="3329566"/>
          </a:xfrm>
        </p:grpSpPr>
        <p:sp>
          <p:nvSpPr>
            <p:cNvPr name="Freeform 4" id="4"/>
            <p:cNvSpPr/>
            <p:nvPr/>
          </p:nvSpPr>
          <p:spPr>
            <a:xfrm flipH="false" flipV="false">
              <a:off x="0" y="0"/>
              <a:ext cx="5097935" cy="3329567"/>
            </a:xfrm>
            <a:custGeom>
              <a:avLst/>
              <a:gdLst/>
              <a:ahLst/>
              <a:cxnLst/>
              <a:rect r="r" b="b" t="t" l="l"/>
              <a:pathLst>
                <a:path h="3329567" w="5097935">
                  <a:moveTo>
                    <a:pt x="4973475" y="3329567"/>
                  </a:moveTo>
                  <a:lnTo>
                    <a:pt x="124460" y="3329567"/>
                  </a:lnTo>
                  <a:cubicBezTo>
                    <a:pt x="55880" y="3329567"/>
                    <a:pt x="0" y="3273686"/>
                    <a:pt x="0" y="3205106"/>
                  </a:cubicBezTo>
                  <a:lnTo>
                    <a:pt x="0" y="124460"/>
                  </a:lnTo>
                  <a:cubicBezTo>
                    <a:pt x="0" y="55880"/>
                    <a:pt x="55880" y="0"/>
                    <a:pt x="124460" y="0"/>
                  </a:cubicBezTo>
                  <a:lnTo>
                    <a:pt x="4973475" y="0"/>
                  </a:lnTo>
                  <a:cubicBezTo>
                    <a:pt x="5042055" y="0"/>
                    <a:pt x="5097935" y="55880"/>
                    <a:pt x="5097935" y="124460"/>
                  </a:cubicBezTo>
                  <a:lnTo>
                    <a:pt x="5097935" y="3205106"/>
                  </a:lnTo>
                  <a:cubicBezTo>
                    <a:pt x="5097935" y="3273687"/>
                    <a:pt x="5042055" y="3329567"/>
                    <a:pt x="4973475" y="3329567"/>
                  </a:cubicBezTo>
                  <a:close/>
                </a:path>
              </a:pathLst>
            </a:custGeom>
            <a:solidFill>
              <a:srgbClr val="2D2E5F"/>
            </a:solidFill>
          </p:spPr>
        </p:sp>
      </p:grpSp>
      <p:grpSp>
        <p:nvGrpSpPr>
          <p:cNvPr name="Group 5" id="5"/>
          <p:cNvGrpSpPr/>
          <p:nvPr/>
        </p:nvGrpSpPr>
        <p:grpSpPr>
          <a:xfrm rot="0">
            <a:off x="398679" y="4256971"/>
            <a:ext cx="5251097" cy="2953612"/>
            <a:chOff x="0" y="0"/>
            <a:chExt cx="2570451" cy="1445815"/>
          </a:xfrm>
        </p:grpSpPr>
        <p:sp>
          <p:nvSpPr>
            <p:cNvPr name="Freeform 6" id="6"/>
            <p:cNvSpPr/>
            <p:nvPr/>
          </p:nvSpPr>
          <p:spPr>
            <a:xfrm flipH="false" flipV="false">
              <a:off x="0" y="0"/>
              <a:ext cx="2570451" cy="1445815"/>
            </a:xfrm>
            <a:custGeom>
              <a:avLst/>
              <a:gdLst/>
              <a:ahLst/>
              <a:cxnLst/>
              <a:rect r="r" b="b" t="t" l="l"/>
              <a:pathLst>
                <a:path h="1445815" w="2570451">
                  <a:moveTo>
                    <a:pt x="2445991" y="1445815"/>
                  </a:moveTo>
                  <a:lnTo>
                    <a:pt x="124460" y="1445815"/>
                  </a:lnTo>
                  <a:cubicBezTo>
                    <a:pt x="55880" y="1445815"/>
                    <a:pt x="0" y="1389935"/>
                    <a:pt x="0" y="1321355"/>
                  </a:cubicBezTo>
                  <a:lnTo>
                    <a:pt x="0" y="124460"/>
                  </a:lnTo>
                  <a:cubicBezTo>
                    <a:pt x="0" y="55880"/>
                    <a:pt x="55880" y="0"/>
                    <a:pt x="124460" y="0"/>
                  </a:cubicBezTo>
                  <a:lnTo>
                    <a:pt x="2445991" y="0"/>
                  </a:lnTo>
                  <a:cubicBezTo>
                    <a:pt x="2514571" y="0"/>
                    <a:pt x="2570451" y="55880"/>
                    <a:pt x="2570451" y="124460"/>
                  </a:cubicBezTo>
                  <a:lnTo>
                    <a:pt x="2570451" y="1321355"/>
                  </a:lnTo>
                  <a:cubicBezTo>
                    <a:pt x="2570451" y="1389935"/>
                    <a:pt x="2514571" y="1445815"/>
                    <a:pt x="2445991" y="1445815"/>
                  </a:cubicBezTo>
                  <a:close/>
                </a:path>
              </a:pathLst>
            </a:custGeom>
            <a:solidFill>
              <a:srgbClr val="2D2E5F">
                <a:alpha val="86667"/>
              </a:srgbClr>
            </a:solidFill>
          </p:spPr>
        </p:sp>
      </p:grpSp>
      <p:grpSp>
        <p:nvGrpSpPr>
          <p:cNvPr name="Group 7" id="7"/>
          <p:cNvGrpSpPr/>
          <p:nvPr/>
        </p:nvGrpSpPr>
        <p:grpSpPr>
          <a:xfrm rot="0">
            <a:off x="0" y="5042702"/>
            <a:ext cx="797357" cy="79735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695FF"/>
            </a:solidFill>
          </p:spPr>
        </p:sp>
      </p:grpSp>
      <p:sp>
        <p:nvSpPr>
          <p:cNvPr name="AutoShape 9" id="9"/>
          <p:cNvSpPr/>
          <p:nvPr/>
        </p:nvSpPr>
        <p:spPr>
          <a:xfrm flipV="true">
            <a:off x="3019465" y="4693717"/>
            <a:ext cx="0" cy="1495328"/>
          </a:xfrm>
          <a:prstGeom prst="line">
            <a:avLst/>
          </a:prstGeom>
          <a:ln cap="flat" w="9525">
            <a:solidFill>
              <a:srgbClr val="FFFFFF"/>
            </a:solidFill>
            <a:prstDash val="solid"/>
            <a:headEnd type="none" len="sm" w="sm"/>
            <a:tailEnd type="none" len="sm" w="sm"/>
          </a:ln>
        </p:spPr>
      </p:sp>
      <p:grpSp>
        <p:nvGrpSpPr>
          <p:cNvPr name="Group 10" id="10"/>
          <p:cNvGrpSpPr/>
          <p:nvPr/>
        </p:nvGrpSpPr>
        <p:grpSpPr>
          <a:xfrm rot="0">
            <a:off x="392927" y="2343679"/>
            <a:ext cx="2642138" cy="677443"/>
            <a:chOff x="0" y="0"/>
            <a:chExt cx="4002769" cy="1026309"/>
          </a:xfrm>
        </p:grpSpPr>
        <p:sp>
          <p:nvSpPr>
            <p:cNvPr name="Freeform 11" id="11"/>
            <p:cNvSpPr/>
            <p:nvPr/>
          </p:nvSpPr>
          <p:spPr>
            <a:xfrm flipH="false" flipV="false">
              <a:off x="0" y="0"/>
              <a:ext cx="4002769" cy="1026309"/>
            </a:xfrm>
            <a:custGeom>
              <a:avLst/>
              <a:gdLst/>
              <a:ahLst/>
              <a:cxnLst/>
              <a:rect r="r" b="b" t="t" l="l"/>
              <a:pathLst>
                <a:path h="1026309" w="4002769">
                  <a:moveTo>
                    <a:pt x="3878309" y="1026308"/>
                  </a:moveTo>
                  <a:lnTo>
                    <a:pt x="124460" y="1026308"/>
                  </a:lnTo>
                  <a:cubicBezTo>
                    <a:pt x="55880" y="1026308"/>
                    <a:pt x="0" y="970428"/>
                    <a:pt x="0" y="901849"/>
                  </a:cubicBezTo>
                  <a:lnTo>
                    <a:pt x="0" y="124460"/>
                  </a:lnTo>
                  <a:cubicBezTo>
                    <a:pt x="0" y="55880"/>
                    <a:pt x="55880" y="0"/>
                    <a:pt x="124460" y="0"/>
                  </a:cubicBezTo>
                  <a:lnTo>
                    <a:pt x="3878309" y="0"/>
                  </a:lnTo>
                  <a:cubicBezTo>
                    <a:pt x="3946889" y="0"/>
                    <a:pt x="4002769" y="55880"/>
                    <a:pt x="4002769" y="124460"/>
                  </a:cubicBezTo>
                  <a:lnTo>
                    <a:pt x="4002769" y="901849"/>
                  </a:lnTo>
                  <a:cubicBezTo>
                    <a:pt x="4002769" y="970429"/>
                    <a:pt x="3946889" y="1026309"/>
                    <a:pt x="3878309" y="1026309"/>
                  </a:cubicBezTo>
                  <a:close/>
                </a:path>
              </a:pathLst>
            </a:custGeom>
            <a:solidFill>
              <a:srgbClr val="9695FF"/>
            </a:solidFill>
          </p:spPr>
        </p:sp>
      </p:grpSp>
      <p:grpSp>
        <p:nvGrpSpPr>
          <p:cNvPr name="Group 12" id="12"/>
          <p:cNvGrpSpPr/>
          <p:nvPr/>
        </p:nvGrpSpPr>
        <p:grpSpPr>
          <a:xfrm rot="0">
            <a:off x="12200821" y="293963"/>
            <a:ext cx="2911790" cy="1158969"/>
            <a:chOff x="0" y="0"/>
            <a:chExt cx="7620000" cy="3032961"/>
          </a:xfrm>
        </p:grpSpPr>
        <p:sp>
          <p:nvSpPr>
            <p:cNvPr name="Freeform 13" id="13"/>
            <p:cNvSpPr/>
            <p:nvPr/>
          </p:nvSpPr>
          <p:spPr>
            <a:xfrm flipH="false" flipV="false">
              <a:off x="0" y="0"/>
              <a:ext cx="7620000" cy="3030421"/>
            </a:xfrm>
            <a:custGeom>
              <a:avLst/>
              <a:gdLst/>
              <a:ahLst/>
              <a:cxnLst/>
              <a:rect r="r" b="b" t="t" l="l"/>
              <a:pathLst>
                <a:path h="3030421" w="7620000">
                  <a:moveTo>
                    <a:pt x="7620000" y="2171901"/>
                  </a:moveTo>
                  <a:lnTo>
                    <a:pt x="7620000" y="222250"/>
                  </a:lnTo>
                  <a:cubicBezTo>
                    <a:pt x="7620000" y="100330"/>
                    <a:pt x="7519670" y="0"/>
                    <a:pt x="7397750" y="0"/>
                  </a:cubicBezTo>
                  <a:lnTo>
                    <a:pt x="222250" y="0"/>
                  </a:lnTo>
                  <a:cubicBezTo>
                    <a:pt x="100330" y="0"/>
                    <a:pt x="0" y="100330"/>
                    <a:pt x="0" y="222250"/>
                  </a:cubicBezTo>
                  <a:lnTo>
                    <a:pt x="0" y="2170631"/>
                  </a:lnTo>
                  <a:cubicBezTo>
                    <a:pt x="0" y="2293821"/>
                    <a:pt x="100330" y="2392881"/>
                    <a:pt x="222250" y="2392881"/>
                  </a:cubicBezTo>
                  <a:lnTo>
                    <a:pt x="3547110" y="2392881"/>
                  </a:lnTo>
                  <a:lnTo>
                    <a:pt x="3808730" y="3030421"/>
                  </a:lnTo>
                  <a:lnTo>
                    <a:pt x="4070350" y="2392881"/>
                  </a:lnTo>
                  <a:lnTo>
                    <a:pt x="7395210" y="2392881"/>
                  </a:lnTo>
                  <a:cubicBezTo>
                    <a:pt x="7519670" y="2394151"/>
                    <a:pt x="7620000" y="2295091"/>
                    <a:pt x="7620000" y="2171901"/>
                  </a:cubicBezTo>
                  <a:lnTo>
                    <a:pt x="7620000" y="2171901"/>
                  </a:lnTo>
                  <a:close/>
                </a:path>
              </a:pathLst>
            </a:custGeom>
            <a:solidFill>
              <a:srgbClr val="9695FF"/>
            </a:solidFill>
          </p:spPr>
        </p:sp>
      </p:grpSp>
      <p:pic>
        <p:nvPicPr>
          <p:cNvPr name="Picture 14" id="14"/>
          <p:cNvPicPr>
            <a:picLocks noChangeAspect="true"/>
          </p:cNvPicPr>
          <p:nvPr/>
        </p:nvPicPr>
        <p:blipFill>
          <a:blip r:embed="rId3"/>
          <a:srcRect l="0" t="0" r="1017" b="0"/>
          <a:stretch>
            <a:fillRect/>
          </a:stretch>
        </p:blipFill>
        <p:spPr>
          <a:xfrm flipH="false" flipV="false" rot="0">
            <a:off x="5954575" y="2343679"/>
            <a:ext cx="11635104" cy="6754066"/>
          </a:xfrm>
          <a:prstGeom prst="rect">
            <a:avLst/>
          </a:prstGeom>
        </p:spPr>
      </p:pic>
      <p:sp>
        <p:nvSpPr>
          <p:cNvPr name="TextBox 15" id="15"/>
          <p:cNvSpPr txBox="true"/>
          <p:nvPr/>
        </p:nvSpPr>
        <p:spPr>
          <a:xfrm rot="0">
            <a:off x="544002" y="4779956"/>
            <a:ext cx="2163081" cy="1238444"/>
          </a:xfrm>
          <a:prstGeom prst="rect">
            <a:avLst/>
          </a:prstGeom>
        </p:spPr>
        <p:txBody>
          <a:bodyPr anchor="t" rtlCol="false" tIns="0" lIns="0" bIns="0" rIns="0">
            <a:spAutoFit/>
          </a:bodyPr>
          <a:lstStyle/>
          <a:p>
            <a:pPr algn="r">
              <a:lnSpc>
                <a:spcPts val="3273"/>
              </a:lnSpc>
            </a:pPr>
            <a:r>
              <a:rPr lang="en-US" sz="2661">
                <a:solidFill>
                  <a:srgbClr val="FFFFFF"/>
                </a:solidFill>
                <a:latin typeface="HK Grotesk Bold"/>
              </a:rPr>
              <a:t>Extracted more data  from IMDB</a:t>
            </a:r>
          </a:p>
        </p:txBody>
      </p:sp>
      <p:sp>
        <p:nvSpPr>
          <p:cNvPr name="TextBox 16" id="16"/>
          <p:cNvSpPr txBox="true"/>
          <p:nvPr/>
        </p:nvSpPr>
        <p:spPr>
          <a:xfrm rot="0">
            <a:off x="89223" y="5257588"/>
            <a:ext cx="618912" cy="401994"/>
          </a:xfrm>
          <a:prstGeom prst="rect">
            <a:avLst/>
          </a:prstGeom>
        </p:spPr>
        <p:txBody>
          <a:bodyPr anchor="t" rtlCol="false" tIns="0" lIns="0" bIns="0" rIns="0">
            <a:spAutoFit/>
          </a:bodyPr>
          <a:lstStyle/>
          <a:p>
            <a:pPr algn="ctr">
              <a:lnSpc>
                <a:spcPts val="3110"/>
              </a:lnSpc>
            </a:pPr>
            <a:r>
              <a:rPr lang="en-US" sz="2529">
                <a:solidFill>
                  <a:srgbClr val="FFFFFF"/>
                </a:solidFill>
                <a:latin typeface="HK Grotesk Bold"/>
              </a:rPr>
              <a:t>01</a:t>
            </a:r>
          </a:p>
        </p:txBody>
      </p:sp>
      <p:sp>
        <p:nvSpPr>
          <p:cNvPr name="TextBox 17" id="17"/>
          <p:cNvSpPr txBox="true"/>
          <p:nvPr/>
        </p:nvSpPr>
        <p:spPr>
          <a:xfrm rot="0">
            <a:off x="3298843" y="4400687"/>
            <a:ext cx="2175774" cy="2337678"/>
          </a:xfrm>
          <a:prstGeom prst="rect">
            <a:avLst/>
          </a:prstGeom>
        </p:spPr>
        <p:txBody>
          <a:bodyPr anchor="t" rtlCol="false" tIns="0" lIns="0" bIns="0" rIns="0">
            <a:spAutoFit/>
          </a:bodyPr>
          <a:lstStyle/>
          <a:p>
            <a:pPr>
              <a:lnSpc>
                <a:spcPts val="2628"/>
              </a:lnSpc>
            </a:pPr>
            <a:r>
              <a:rPr lang="en-US" sz="2154">
                <a:solidFill>
                  <a:srgbClr val="FFFFFF"/>
                </a:solidFill>
                <a:latin typeface="HK Grotesk Light"/>
              </a:rPr>
              <a:t>More and current data has been extracted to include data on directors, actors genres and movie titles</a:t>
            </a:r>
          </a:p>
        </p:txBody>
      </p:sp>
      <p:sp>
        <p:nvSpPr>
          <p:cNvPr name="TextBox 18" id="18"/>
          <p:cNvSpPr txBox="true"/>
          <p:nvPr/>
        </p:nvSpPr>
        <p:spPr>
          <a:xfrm rot="0">
            <a:off x="544002" y="2483193"/>
            <a:ext cx="2339988" cy="456651"/>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STEPS</a:t>
            </a:r>
          </a:p>
        </p:txBody>
      </p:sp>
      <p:sp>
        <p:nvSpPr>
          <p:cNvPr name="TextBox 19" id="19"/>
          <p:cNvSpPr txBox="true"/>
          <p:nvPr/>
        </p:nvSpPr>
        <p:spPr>
          <a:xfrm rot="0">
            <a:off x="12383208" y="351113"/>
            <a:ext cx="2547017" cy="711896"/>
          </a:xfrm>
          <a:prstGeom prst="rect">
            <a:avLst/>
          </a:prstGeom>
        </p:spPr>
        <p:txBody>
          <a:bodyPr anchor="t" rtlCol="false" tIns="0" lIns="0" bIns="0" rIns="0">
            <a:spAutoFit/>
          </a:bodyPr>
          <a:lstStyle/>
          <a:p>
            <a:pPr algn="ctr">
              <a:lnSpc>
                <a:spcPts val="2711"/>
              </a:lnSpc>
            </a:pPr>
            <a:r>
              <a:rPr lang="en-US" sz="2824" spc="73">
                <a:solidFill>
                  <a:srgbClr val="FFFFFF"/>
                </a:solidFill>
                <a:latin typeface="HK Grotesk Bold"/>
              </a:rPr>
              <a:t>sample dataset output</a:t>
            </a:r>
          </a:p>
        </p:txBody>
      </p:sp>
      <p:sp>
        <p:nvSpPr>
          <p:cNvPr name="TextBox 20" id="20"/>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21" id="21"/>
          <p:cNvSpPr txBox="true"/>
          <p:nvPr/>
        </p:nvSpPr>
        <p:spPr>
          <a:xfrm rot="0">
            <a:off x="5749233" y="1554977"/>
            <a:ext cx="2339988" cy="456609"/>
          </a:xfrm>
          <a:prstGeom prst="rect">
            <a:avLst/>
          </a:prstGeom>
        </p:spPr>
        <p:txBody>
          <a:bodyPr anchor="t" rtlCol="false" tIns="0" lIns="0" bIns="0" rIns="0">
            <a:spAutoFit/>
          </a:bodyPr>
          <a:lstStyle/>
          <a:p>
            <a:pPr algn="ctr">
              <a:lnSpc>
                <a:spcPts val="3559"/>
              </a:lnSpc>
            </a:pPr>
            <a:r>
              <a:rPr lang="en-US" sz="3068">
                <a:solidFill>
                  <a:srgbClr val="FFFFFF"/>
                </a:solidFill>
                <a:latin typeface="HK Grotesk Bold"/>
              </a:rPr>
              <a:t>2019 Data</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5657" y="2974111"/>
            <a:ext cx="5135043" cy="1162340"/>
          </a:xfrm>
          <a:prstGeom prst="rect">
            <a:avLst/>
          </a:prstGeom>
        </p:spPr>
        <p:txBody>
          <a:bodyPr anchor="t" rtlCol="false" tIns="0" lIns="0" bIns="0" rIns="0">
            <a:spAutoFit/>
          </a:bodyPr>
          <a:lstStyle/>
          <a:p>
            <a:pPr>
              <a:lnSpc>
                <a:spcPts val="3095"/>
              </a:lnSpc>
            </a:pPr>
            <a:r>
              <a:rPr lang="en-US" sz="2211">
                <a:solidFill>
                  <a:srgbClr val="090913"/>
                </a:solidFill>
                <a:latin typeface="HK Grotesk Light"/>
              </a:rPr>
              <a:t>End-to-end Big Data Project To Build A Movie Recommendation System Using </a:t>
            </a:r>
          </a:p>
          <a:p>
            <a:pPr>
              <a:lnSpc>
                <a:spcPts val="3095"/>
              </a:lnSpc>
            </a:pPr>
            <a:r>
              <a:rPr lang="en-US" sz="2211">
                <a:solidFill>
                  <a:srgbClr val="090913"/>
                </a:solidFill>
                <a:latin typeface="HK Grotesk Light"/>
              </a:rPr>
              <a:t>Apache Spark and Python.</a:t>
            </a:r>
          </a:p>
        </p:txBody>
      </p:sp>
      <p:sp>
        <p:nvSpPr>
          <p:cNvPr name="TextBox 3" id="3"/>
          <p:cNvSpPr txBox="true"/>
          <p:nvPr/>
        </p:nvSpPr>
        <p:spPr>
          <a:xfrm rot="0">
            <a:off x="185657" y="302777"/>
            <a:ext cx="5046016" cy="2860838"/>
          </a:xfrm>
          <a:prstGeom prst="rect">
            <a:avLst/>
          </a:prstGeom>
        </p:spPr>
        <p:txBody>
          <a:bodyPr anchor="t" rtlCol="false" tIns="0" lIns="0" bIns="0" rIns="0">
            <a:spAutoFit/>
          </a:bodyPr>
          <a:lstStyle/>
          <a:p>
            <a:pPr>
              <a:lnSpc>
                <a:spcPts val="3911"/>
              </a:lnSpc>
            </a:pPr>
            <a:r>
              <a:rPr lang="en-US" sz="4445" spc="66">
                <a:solidFill>
                  <a:srgbClr val="090913"/>
                </a:solidFill>
                <a:latin typeface="Fredoka One"/>
              </a:rPr>
              <a:t>Movie Recommendation System Using Apache Spark and Python</a:t>
            </a:r>
          </a:p>
          <a:p>
            <a:pPr algn="l">
              <a:lnSpc>
                <a:spcPts val="2901"/>
              </a:lnSpc>
            </a:pPr>
          </a:p>
        </p:txBody>
      </p:sp>
      <p:sp>
        <p:nvSpPr>
          <p:cNvPr name="TextBox 4" id="4"/>
          <p:cNvSpPr txBox="true"/>
          <p:nvPr/>
        </p:nvSpPr>
        <p:spPr>
          <a:xfrm rot="0">
            <a:off x="15469639" y="9896475"/>
            <a:ext cx="2593163" cy="184851"/>
          </a:xfrm>
          <a:prstGeom prst="rect">
            <a:avLst/>
          </a:prstGeom>
        </p:spPr>
        <p:txBody>
          <a:bodyPr anchor="t" rtlCol="false" tIns="0" lIns="0" bIns="0" rIns="0">
            <a:spAutoFit/>
          </a:bodyPr>
          <a:lstStyle/>
          <a:p>
            <a:pPr algn="ctr">
              <a:lnSpc>
                <a:spcPts val="1348"/>
              </a:lnSpc>
            </a:pPr>
            <a:r>
              <a:rPr lang="en-US" sz="1348">
                <a:solidFill>
                  <a:srgbClr val="FFFFFF"/>
                </a:solidFill>
                <a:latin typeface="Dancing Script Italics"/>
              </a:rPr>
              <a:t>BRIGHT KYEREMEH</a:t>
            </a:r>
          </a:p>
        </p:txBody>
      </p:sp>
      <p:sp>
        <p:nvSpPr>
          <p:cNvPr name="TextBox 5" id="5"/>
          <p:cNvSpPr txBox="true"/>
          <p:nvPr/>
        </p:nvSpPr>
        <p:spPr>
          <a:xfrm rot="0">
            <a:off x="7447317" y="350634"/>
            <a:ext cx="5086772" cy="678066"/>
          </a:xfrm>
          <a:prstGeom prst="rect">
            <a:avLst/>
          </a:prstGeom>
        </p:spPr>
        <p:txBody>
          <a:bodyPr anchor="t" rtlCol="false" tIns="0" lIns="0" bIns="0" rIns="0">
            <a:spAutoFit/>
          </a:bodyPr>
          <a:lstStyle/>
          <a:p>
            <a:pPr algn="ctr">
              <a:lnSpc>
                <a:spcPts val="5556"/>
              </a:lnSpc>
            </a:pPr>
            <a:r>
              <a:rPr lang="en-US" sz="3969">
                <a:solidFill>
                  <a:srgbClr val="000000"/>
                </a:solidFill>
                <a:latin typeface="Canva Sans Bold"/>
              </a:rPr>
              <a:t>Feature Engineering:</a:t>
            </a:r>
          </a:p>
        </p:txBody>
      </p:sp>
      <p:sp>
        <p:nvSpPr>
          <p:cNvPr name="TextBox 6" id="6"/>
          <p:cNvSpPr txBox="true"/>
          <p:nvPr/>
        </p:nvSpPr>
        <p:spPr>
          <a:xfrm rot="0">
            <a:off x="7447317" y="1150968"/>
            <a:ext cx="9973905" cy="7271981"/>
          </a:xfrm>
          <a:prstGeom prst="rect">
            <a:avLst/>
          </a:prstGeom>
        </p:spPr>
        <p:txBody>
          <a:bodyPr anchor="t" rtlCol="false" tIns="0" lIns="0" bIns="0" rIns="0">
            <a:spAutoFit/>
          </a:bodyPr>
          <a:lstStyle/>
          <a:p>
            <a:pPr>
              <a:lnSpc>
                <a:spcPts val="4446"/>
              </a:lnSpc>
            </a:pPr>
            <a:r>
              <a:rPr lang="en-US" sz="3175">
                <a:solidFill>
                  <a:srgbClr val="000000"/>
                </a:solidFill>
                <a:latin typeface="Canva Sans"/>
              </a:rPr>
              <a:t>After the data had been preprocessed, we extracted relevant features from the movie data that could be used for recommendation. We used techniques such as collaborative filtering, content-based filtering, and hybrid filtering to extract features. We used PySpark's MLlib library to perform these tasks. Collaborative filtering is a technique that recommends items based on the similarity between users' preferences. Content-based filtering recommends items based on the similarity between the features of the items. Hybrid filtering combines both collaborative and content-based filtering techniques.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DAFeEtlJ_I8</dc:identifier>
  <dcterms:modified xsi:type="dcterms:W3CDTF">2011-08-01T06:04:30Z</dcterms:modified>
  <cp:revision>1</cp:revision>
  <dc:title>big data presentation</dc:title>
</cp:coreProperties>
</file>